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61" r:id="rId3"/>
    <p:sldId id="264" r:id="rId4"/>
    <p:sldId id="265" r:id="rId5"/>
    <p:sldId id="298" r:id="rId6"/>
    <p:sldId id="266" r:id="rId7"/>
    <p:sldId id="267" r:id="rId8"/>
    <p:sldId id="301"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300" r:id="rId28"/>
    <p:sldId id="287" r:id="rId29"/>
    <p:sldId id="288" r:id="rId30"/>
    <p:sldId id="289" r:id="rId31"/>
    <p:sldId id="290" r:id="rId32"/>
    <p:sldId id="291" r:id="rId33"/>
    <p:sldId id="292" r:id="rId34"/>
    <p:sldId id="293" r:id="rId35"/>
    <p:sldId id="294" r:id="rId36"/>
    <p:sldId id="297" r:id="rId37"/>
    <p:sldId id="295" r:id="rId38"/>
    <p:sldId id="296" r:id="rId39"/>
    <p:sldId id="299" r:id="rId4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79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928A2-C4DC-49D4-ADB0-A741F6BCF11C}" type="datetimeFigureOut">
              <a:rPr lang="ru-RU" smtClean="0"/>
              <a:t>21.01.2025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7EDC8-878A-402C-970C-B335A98A33FC}" type="slidenum">
              <a:rPr lang="ru-RU" smtClean="0"/>
              <a:t>‹#›</a:t>
            </a:fld>
            <a:endParaRPr lang="ru-RU"/>
          </a:p>
        </p:txBody>
      </p:sp>
    </p:spTree>
    <p:extLst>
      <p:ext uri="{BB962C8B-B14F-4D97-AF65-F5344CB8AC3E}">
        <p14:creationId xmlns:p14="http://schemas.microsoft.com/office/powerpoint/2010/main" val="372523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7"/>
        <p:cNvGrpSpPr/>
        <p:nvPr/>
      </p:nvGrpSpPr>
      <p:grpSpPr>
        <a:xfrm>
          <a:off x="0" y="0"/>
          <a:ext cx="0" cy="0"/>
          <a:chOff x="0" y="0"/>
          <a:chExt cx="0" cy="0"/>
        </a:xfrm>
      </p:grpSpPr>
      <p:sp>
        <p:nvSpPr>
          <p:cNvPr id="1428" name="Google Shape;1428;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9" name="Google Shape;1429;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55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66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104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470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186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312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53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72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95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357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319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83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398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0209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860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775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451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679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2846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827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4102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59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7144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6828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454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619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94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952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5012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9674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914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5112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98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88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6670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989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21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871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4ed99bf1a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4ed99bf1a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492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340240" y="-3867699"/>
            <a:ext cx="13386573" cy="9161505"/>
            <a:chOff x="-3102780" y="-2727750"/>
            <a:chExt cx="10039930" cy="6871129"/>
          </a:xfrm>
        </p:grpSpPr>
        <p:grpSp>
          <p:nvGrpSpPr>
            <p:cNvPr id="10" name="Google Shape;10;p2"/>
            <p:cNvGrpSpPr/>
            <p:nvPr/>
          </p:nvGrpSpPr>
          <p:grpSpPr>
            <a:xfrm rot="-7778255">
              <a:off x="-2414440" y="-1445047"/>
              <a:ext cx="5355679" cy="4305724"/>
              <a:chOff x="7103825" y="-713112"/>
              <a:chExt cx="3785226" cy="3043150"/>
            </a:xfrm>
          </p:grpSpPr>
          <p:sp>
            <p:nvSpPr>
              <p:cNvPr id="11" name="Google Shape;11;p2"/>
              <p:cNvSpPr/>
              <p:nvPr/>
            </p:nvSpPr>
            <p:spPr>
              <a:xfrm rot="-3600017">
                <a:off x="7761095" y="-21"/>
                <a:ext cx="2152450" cy="1864030"/>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12" name="Google Shape;12;p2"/>
              <p:cNvPicPr preferRelativeResize="0"/>
              <p:nvPr/>
            </p:nvPicPr>
            <p:blipFill rotWithShape="1">
              <a:blip r:embed="rId2">
                <a:alphaModFix/>
              </a:blip>
              <a:srcRect t="17657" b="17663"/>
              <a:stretch/>
            </p:blipFill>
            <p:spPr>
              <a:xfrm>
                <a:off x="7103825" y="-713112"/>
                <a:ext cx="3785226" cy="2888974"/>
              </a:xfrm>
              <a:prstGeom prst="rect">
                <a:avLst/>
              </a:prstGeom>
              <a:noFill/>
              <a:ln>
                <a:noFill/>
              </a:ln>
            </p:spPr>
          </p:pic>
        </p:grpSp>
        <p:sp>
          <p:nvSpPr>
            <p:cNvPr id="13" name="Google Shape;13;p2"/>
            <p:cNvSpPr/>
            <p:nvPr/>
          </p:nvSpPr>
          <p:spPr>
            <a:xfrm>
              <a:off x="-289323" y="-166742"/>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rot="2700000">
              <a:off x="917817" y="-2200499"/>
              <a:ext cx="3153371" cy="5119296"/>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201475" y="-361175"/>
              <a:ext cx="7138625" cy="819350"/>
            </a:xfrm>
            <a:custGeom>
              <a:avLst/>
              <a:gdLst/>
              <a:ahLst/>
              <a:cxnLst/>
              <a:rect l="l" t="t" r="r" b="b"/>
              <a:pathLst>
                <a:path w="285545" h="32774" extrusionOk="0">
                  <a:moveTo>
                    <a:pt x="0" y="32774"/>
                  </a:moveTo>
                  <a:lnTo>
                    <a:pt x="188861" y="32774"/>
                  </a:lnTo>
                  <a:lnTo>
                    <a:pt x="221636" y="0"/>
                  </a:lnTo>
                  <a:lnTo>
                    <a:pt x="285545" y="0"/>
                  </a:lnTo>
                </a:path>
              </a:pathLst>
            </a:custGeom>
            <a:noFill/>
            <a:ln w="9525" cap="flat" cmpd="sng">
              <a:solidFill>
                <a:schemeClr val="dk2"/>
              </a:solidFill>
              <a:prstDash val="solid"/>
              <a:round/>
              <a:headEnd type="none" w="med" len="med"/>
              <a:tailEnd type="none" w="med" len="med"/>
            </a:ln>
          </p:spPr>
        </p:sp>
        <p:sp>
          <p:nvSpPr>
            <p:cNvPr id="16" name="Google Shape;16;p2"/>
            <p:cNvSpPr/>
            <p:nvPr/>
          </p:nvSpPr>
          <p:spPr>
            <a:xfrm rot="5400000">
              <a:off x="1110859" y="-1245788"/>
              <a:ext cx="577450" cy="3045475"/>
            </a:xfrm>
            <a:custGeom>
              <a:avLst/>
              <a:gdLst/>
              <a:ahLst/>
              <a:cxnLst/>
              <a:rect l="l" t="t" r="r" b="b"/>
              <a:pathLst>
                <a:path w="14079" h="48146" extrusionOk="0">
                  <a:moveTo>
                    <a:pt x="13866" y="0"/>
                  </a:moveTo>
                  <a:lnTo>
                    <a:pt x="5867" y="7999"/>
                  </a:lnTo>
                  <a:lnTo>
                    <a:pt x="5836" y="8045"/>
                  </a:lnTo>
                  <a:lnTo>
                    <a:pt x="5836" y="31737"/>
                  </a:lnTo>
                  <a:lnTo>
                    <a:pt x="1" y="37541"/>
                  </a:lnTo>
                  <a:lnTo>
                    <a:pt x="1" y="48146"/>
                  </a:lnTo>
                  <a:lnTo>
                    <a:pt x="306" y="48146"/>
                  </a:lnTo>
                  <a:lnTo>
                    <a:pt x="306" y="37679"/>
                  </a:lnTo>
                  <a:lnTo>
                    <a:pt x="6141" y="31874"/>
                  </a:lnTo>
                  <a:lnTo>
                    <a:pt x="6141" y="8167"/>
                  </a:lnTo>
                  <a:lnTo>
                    <a:pt x="14079" y="229"/>
                  </a:lnTo>
                  <a:lnTo>
                    <a:pt x="13866" y="0"/>
                  </a:lnTo>
                  <a:close/>
                </a:path>
              </a:pathLst>
            </a:custGeom>
            <a:gradFill>
              <a:gsLst>
                <a:gs pos="0">
                  <a:srgbClr val="9900FF">
                    <a:alpha val="46666"/>
                  </a:srgbClr>
                </a:gs>
                <a:gs pos="100000">
                  <a:srgbClr val="FFFFFF">
                    <a:alpha val="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rot="5400000">
              <a:off x="654013" y="-781254"/>
              <a:ext cx="687411" cy="2731351"/>
            </a:xfrm>
            <a:custGeom>
              <a:avLst/>
              <a:gdLst/>
              <a:ahLst/>
              <a:cxnLst/>
              <a:rect l="l" t="t" r="r" b="b"/>
              <a:pathLst>
                <a:path w="16760" h="43180" extrusionOk="0">
                  <a:moveTo>
                    <a:pt x="16531" y="1"/>
                  </a:moveTo>
                  <a:lnTo>
                    <a:pt x="4403" y="12159"/>
                  </a:lnTo>
                  <a:lnTo>
                    <a:pt x="4342" y="12190"/>
                  </a:lnTo>
                  <a:lnTo>
                    <a:pt x="4342" y="25734"/>
                  </a:lnTo>
                  <a:lnTo>
                    <a:pt x="0" y="30077"/>
                  </a:lnTo>
                  <a:lnTo>
                    <a:pt x="8746" y="38822"/>
                  </a:lnTo>
                  <a:lnTo>
                    <a:pt x="8746" y="43180"/>
                  </a:lnTo>
                  <a:lnTo>
                    <a:pt x="9066" y="43180"/>
                  </a:lnTo>
                  <a:lnTo>
                    <a:pt x="9066" y="38700"/>
                  </a:lnTo>
                  <a:lnTo>
                    <a:pt x="442" y="30077"/>
                  </a:lnTo>
                  <a:lnTo>
                    <a:pt x="4662" y="25872"/>
                  </a:lnTo>
                  <a:lnTo>
                    <a:pt x="4662" y="12327"/>
                  </a:lnTo>
                  <a:lnTo>
                    <a:pt x="16760" y="230"/>
                  </a:lnTo>
                  <a:lnTo>
                    <a:pt x="16531" y="1"/>
                  </a:lnTo>
                  <a:close/>
                </a:path>
              </a:pathLst>
            </a:custGeom>
            <a:gradFill>
              <a:gsLst>
                <a:gs pos="0">
                  <a:srgbClr val="9900FF">
                    <a:alpha val="46666"/>
                  </a:srgbClr>
                </a:gs>
                <a:gs pos="100000">
                  <a:srgbClr val="FFFFFF">
                    <a:alpha val="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8" name="Google Shape;18;p2"/>
            <p:cNvGrpSpPr/>
            <p:nvPr/>
          </p:nvGrpSpPr>
          <p:grpSpPr>
            <a:xfrm flipH="1">
              <a:off x="4446909" y="391151"/>
              <a:ext cx="134044" cy="134013"/>
              <a:chOff x="1101075" y="2142375"/>
              <a:chExt cx="439200" cy="439100"/>
            </a:xfrm>
          </p:grpSpPr>
          <p:sp>
            <p:nvSpPr>
              <p:cNvPr id="19" name="Google Shape;19;p2"/>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1" name="Google Shape;21;p2"/>
            <p:cNvGrpSpPr/>
            <p:nvPr/>
          </p:nvGrpSpPr>
          <p:grpSpPr>
            <a:xfrm flipH="1">
              <a:off x="1373609" y="694563"/>
              <a:ext cx="134044" cy="134013"/>
              <a:chOff x="1101075" y="2142375"/>
              <a:chExt cx="439200" cy="439100"/>
            </a:xfrm>
          </p:grpSpPr>
          <p:sp>
            <p:nvSpPr>
              <p:cNvPr id="22" name="Google Shape;22;p2"/>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 name="Google Shape;23;p2"/>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 name="Google Shape;24;p2"/>
            <p:cNvGrpSpPr/>
            <p:nvPr/>
          </p:nvGrpSpPr>
          <p:grpSpPr>
            <a:xfrm flipH="1">
              <a:off x="1086834" y="957463"/>
              <a:ext cx="134044" cy="134013"/>
              <a:chOff x="1101075" y="2142375"/>
              <a:chExt cx="439200" cy="439100"/>
            </a:xfrm>
          </p:grpSpPr>
          <p:sp>
            <p:nvSpPr>
              <p:cNvPr id="25" name="Google Shape;25;p2"/>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2"/>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7" name="Google Shape;27;p2"/>
            <p:cNvGrpSpPr/>
            <p:nvPr/>
          </p:nvGrpSpPr>
          <p:grpSpPr>
            <a:xfrm flipH="1">
              <a:off x="277709" y="957463"/>
              <a:ext cx="134044" cy="134013"/>
              <a:chOff x="1101075" y="2142375"/>
              <a:chExt cx="439200" cy="439100"/>
            </a:xfrm>
          </p:grpSpPr>
          <p:sp>
            <p:nvSpPr>
              <p:cNvPr id="28" name="Google Shape;28;p2"/>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2"/>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2"/>
            <p:cNvGrpSpPr/>
            <p:nvPr/>
          </p:nvGrpSpPr>
          <p:grpSpPr>
            <a:xfrm flipH="1">
              <a:off x="277709" y="640813"/>
              <a:ext cx="134044" cy="134013"/>
              <a:chOff x="1101075" y="2142375"/>
              <a:chExt cx="439200" cy="439100"/>
            </a:xfrm>
          </p:grpSpPr>
          <p:sp>
            <p:nvSpPr>
              <p:cNvPr id="31" name="Google Shape;31;p2"/>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2"/>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33" name="Google Shape;33;p2"/>
          <p:cNvGrpSpPr/>
          <p:nvPr/>
        </p:nvGrpSpPr>
        <p:grpSpPr>
          <a:xfrm>
            <a:off x="8514314" y="4052934"/>
            <a:ext cx="5227335" cy="4285199"/>
            <a:chOff x="6309535" y="2842975"/>
            <a:chExt cx="3920501" cy="3213899"/>
          </a:xfrm>
        </p:grpSpPr>
        <p:pic>
          <p:nvPicPr>
            <p:cNvPr id="34" name="Google Shape;34;p2"/>
            <p:cNvPicPr preferRelativeResize="0"/>
            <p:nvPr/>
          </p:nvPicPr>
          <p:blipFill rotWithShape="1">
            <a:blip r:embed="rId3">
              <a:alphaModFix/>
            </a:blip>
            <a:srcRect l="16960" t="24718" r="7121" b="26177"/>
            <a:stretch/>
          </p:blipFill>
          <p:spPr>
            <a:xfrm>
              <a:off x="6309535" y="3064650"/>
              <a:ext cx="3920501" cy="2992224"/>
            </a:xfrm>
            <a:prstGeom prst="rect">
              <a:avLst/>
            </a:prstGeom>
            <a:noFill/>
            <a:ln>
              <a:noFill/>
            </a:ln>
          </p:spPr>
        </p:pic>
        <p:sp>
          <p:nvSpPr>
            <p:cNvPr id="35" name="Google Shape;35;p2"/>
            <p:cNvSpPr/>
            <p:nvPr/>
          </p:nvSpPr>
          <p:spPr>
            <a:xfrm rot="10800000">
              <a:off x="7535449" y="2941132"/>
              <a:ext cx="981776" cy="2307791"/>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2"/>
            <p:cNvSpPr/>
            <p:nvPr/>
          </p:nvSpPr>
          <p:spPr>
            <a:xfrm rot="10800000">
              <a:off x="7694795" y="2941747"/>
              <a:ext cx="981776" cy="2307791"/>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lt2"/>
                </a:gs>
                <a:gs pos="40000">
                  <a:srgbClr val="FF9900">
                    <a:alpha val="40784"/>
                  </a:srgbClr>
                </a:gs>
                <a:gs pos="100000">
                  <a:srgbClr val="FFFFFF">
                    <a:alpha val="0"/>
                  </a:srgbClr>
                </a:gs>
              </a:gsLst>
              <a:lin ang="2700006"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37" name="Google Shape;37;p2"/>
            <p:cNvGrpSpPr/>
            <p:nvPr/>
          </p:nvGrpSpPr>
          <p:grpSpPr>
            <a:xfrm>
              <a:off x="7280400" y="3719575"/>
              <a:ext cx="582050" cy="582425"/>
              <a:chOff x="959750" y="3039275"/>
              <a:chExt cx="582050" cy="582425"/>
            </a:xfrm>
          </p:grpSpPr>
          <p:sp>
            <p:nvSpPr>
              <p:cNvPr id="38" name="Google Shape;38;p2"/>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2"/>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2"/>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2"/>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2"/>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3" name="Google Shape;43;p2"/>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4" name="Google Shape;44;p2"/>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0C0A9E">
                      <a:alpha val="20000"/>
                      <a:alpha val="37270"/>
                    </a:srgbClr>
                  </a:gs>
                  <a:gs pos="100000">
                    <a:srgbClr val="FFFFFF">
                      <a:alpha val="0"/>
                      <a:alpha val="3727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45" name="Google Shape;45;p2"/>
            <p:cNvSpPr/>
            <p:nvPr/>
          </p:nvSpPr>
          <p:spPr>
            <a:xfrm>
              <a:off x="8430775" y="2842975"/>
              <a:ext cx="480893" cy="475828"/>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6" name="Google Shape;46;p2"/>
            <p:cNvGrpSpPr/>
            <p:nvPr/>
          </p:nvGrpSpPr>
          <p:grpSpPr>
            <a:xfrm>
              <a:off x="8337812" y="3492483"/>
              <a:ext cx="699928" cy="1651024"/>
              <a:chOff x="8337812" y="3492483"/>
              <a:chExt cx="699928" cy="1651024"/>
            </a:xfrm>
          </p:grpSpPr>
          <p:sp>
            <p:nvSpPr>
              <p:cNvPr id="47" name="Google Shape;47;p2"/>
              <p:cNvSpPr/>
              <p:nvPr/>
            </p:nvSpPr>
            <p:spPr>
              <a:xfrm>
                <a:off x="8337812" y="3492483"/>
                <a:ext cx="483116" cy="1013645"/>
              </a:xfrm>
              <a:custGeom>
                <a:avLst/>
                <a:gdLst/>
                <a:ahLst/>
                <a:cxnLst/>
                <a:rect l="l" t="t" r="r" b="b"/>
                <a:pathLst>
                  <a:path w="11779" h="24714" extrusionOk="0">
                    <a:moveTo>
                      <a:pt x="6735" y="1"/>
                    </a:moveTo>
                    <a:lnTo>
                      <a:pt x="1" y="6750"/>
                    </a:lnTo>
                    <a:lnTo>
                      <a:pt x="229" y="6964"/>
                    </a:lnTo>
                    <a:lnTo>
                      <a:pt x="6415" y="763"/>
                    </a:lnTo>
                    <a:lnTo>
                      <a:pt x="6415" y="13165"/>
                    </a:lnTo>
                    <a:lnTo>
                      <a:pt x="11458" y="13165"/>
                    </a:lnTo>
                    <a:lnTo>
                      <a:pt x="11458" y="24713"/>
                    </a:lnTo>
                    <a:lnTo>
                      <a:pt x="11778" y="24713"/>
                    </a:lnTo>
                    <a:lnTo>
                      <a:pt x="11778" y="12860"/>
                    </a:lnTo>
                    <a:lnTo>
                      <a:pt x="6735" y="12860"/>
                    </a:lnTo>
                    <a:lnTo>
                      <a:pt x="6735"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2"/>
              <p:cNvSpPr/>
              <p:nvPr/>
            </p:nvSpPr>
            <p:spPr>
              <a:xfrm>
                <a:off x="8698380" y="3916789"/>
                <a:ext cx="246869" cy="1226718"/>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2"/>
              <p:cNvSpPr/>
              <p:nvPr/>
            </p:nvSpPr>
            <p:spPr>
              <a:xfrm>
                <a:off x="8790871" y="3823684"/>
                <a:ext cx="246869" cy="1226718"/>
              </a:xfrm>
              <a:custGeom>
                <a:avLst/>
                <a:gdLst/>
                <a:ahLst/>
                <a:cxnLst/>
                <a:rect l="l" t="t" r="r" b="b"/>
                <a:pathLst>
                  <a:path w="6019" h="29909" extrusionOk="0">
                    <a:moveTo>
                      <a:pt x="1" y="1"/>
                    </a:moveTo>
                    <a:lnTo>
                      <a:pt x="1" y="305"/>
                    </a:lnTo>
                    <a:lnTo>
                      <a:pt x="5714" y="305"/>
                    </a:lnTo>
                    <a:lnTo>
                      <a:pt x="5714" y="29909"/>
                    </a:lnTo>
                    <a:lnTo>
                      <a:pt x="6019" y="29909"/>
                    </a:lnTo>
                    <a:lnTo>
                      <a:pt x="6019" y="1"/>
                    </a:lnTo>
                    <a:close/>
                  </a:path>
                </a:pathLst>
              </a:custGeom>
              <a:gradFill>
                <a:gsLst>
                  <a:gs pos="0">
                    <a:srgbClr val="0C0A9E">
                      <a:alpha val="37254"/>
                    </a:srgbClr>
                  </a:gs>
                  <a:gs pos="100000">
                    <a:srgbClr val="FFFFFF">
                      <a:alpha val="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50" name="Google Shape;50;p2"/>
            <p:cNvGrpSpPr/>
            <p:nvPr/>
          </p:nvGrpSpPr>
          <p:grpSpPr>
            <a:xfrm>
              <a:off x="7945225" y="4302000"/>
              <a:ext cx="904666" cy="726121"/>
              <a:chOff x="7945225" y="4302000"/>
              <a:chExt cx="904666" cy="726121"/>
            </a:xfrm>
          </p:grpSpPr>
          <p:sp>
            <p:nvSpPr>
              <p:cNvPr id="51" name="Google Shape;51;p2"/>
              <p:cNvSpPr/>
              <p:nvPr/>
            </p:nvSpPr>
            <p:spPr>
              <a:xfrm>
                <a:off x="8176775" y="4445200"/>
                <a:ext cx="673116" cy="582921"/>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2"/>
              <p:cNvSpPr/>
              <p:nvPr/>
            </p:nvSpPr>
            <p:spPr>
              <a:xfrm>
                <a:off x="8164350" y="43020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2"/>
              <p:cNvSpPr/>
              <p:nvPr/>
            </p:nvSpPr>
            <p:spPr>
              <a:xfrm>
                <a:off x="7945225" y="4445200"/>
                <a:ext cx="480925" cy="416483"/>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700006"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4" name="Google Shape;54;p2"/>
          <p:cNvSpPr txBox="1">
            <a:spLocks noGrp="1"/>
          </p:cNvSpPr>
          <p:nvPr>
            <p:ph type="ctrTitle"/>
          </p:nvPr>
        </p:nvSpPr>
        <p:spPr>
          <a:xfrm>
            <a:off x="1462467" y="1088432"/>
            <a:ext cx="9299600" cy="31020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Clr>
                <a:srgbClr val="191919"/>
              </a:buClr>
              <a:buSzPts val="5200"/>
              <a:buNone/>
              <a:defRPr sz="6000"/>
            </a:lvl1pPr>
            <a:lvl2pPr lvl="1" algn="ctr">
              <a:spcBef>
                <a:spcPts val="0"/>
              </a:spcBef>
              <a:spcAft>
                <a:spcPts val="0"/>
              </a:spcAft>
              <a:buClr>
                <a:schemeClr val="dk1"/>
              </a:buClr>
              <a:buSzPts val="5200"/>
              <a:buNone/>
              <a:defRPr sz="6933">
                <a:solidFill>
                  <a:schemeClr val="dk1"/>
                </a:solidFill>
              </a:defRPr>
            </a:lvl2pPr>
            <a:lvl3pPr lvl="2" algn="ctr">
              <a:spcBef>
                <a:spcPts val="0"/>
              </a:spcBef>
              <a:spcAft>
                <a:spcPts val="0"/>
              </a:spcAft>
              <a:buClr>
                <a:schemeClr val="dk1"/>
              </a:buClr>
              <a:buSzPts val="5200"/>
              <a:buNone/>
              <a:defRPr sz="6933">
                <a:solidFill>
                  <a:schemeClr val="dk1"/>
                </a:solidFill>
              </a:defRPr>
            </a:lvl3pPr>
            <a:lvl4pPr lvl="3" algn="ctr">
              <a:spcBef>
                <a:spcPts val="0"/>
              </a:spcBef>
              <a:spcAft>
                <a:spcPts val="0"/>
              </a:spcAft>
              <a:buClr>
                <a:schemeClr val="dk1"/>
              </a:buClr>
              <a:buSzPts val="5200"/>
              <a:buNone/>
              <a:defRPr sz="6933">
                <a:solidFill>
                  <a:schemeClr val="dk1"/>
                </a:solidFill>
              </a:defRPr>
            </a:lvl4pPr>
            <a:lvl5pPr lvl="4" algn="ctr">
              <a:spcBef>
                <a:spcPts val="0"/>
              </a:spcBef>
              <a:spcAft>
                <a:spcPts val="0"/>
              </a:spcAft>
              <a:buClr>
                <a:schemeClr val="dk1"/>
              </a:buClr>
              <a:buSzPts val="5200"/>
              <a:buNone/>
              <a:defRPr sz="6933">
                <a:solidFill>
                  <a:schemeClr val="dk1"/>
                </a:solidFill>
              </a:defRPr>
            </a:lvl5pPr>
            <a:lvl6pPr lvl="5" algn="ctr">
              <a:spcBef>
                <a:spcPts val="0"/>
              </a:spcBef>
              <a:spcAft>
                <a:spcPts val="0"/>
              </a:spcAft>
              <a:buClr>
                <a:schemeClr val="dk1"/>
              </a:buClr>
              <a:buSzPts val="5200"/>
              <a:buNone/>
              <a:defRPr sz="6933">
                <a:solidFill>
                  <a:schemeClr val="dk1"/>
                </a:solidFill>
              </a:defRPr>
            </a:lvl6pPr>
            <a:lvl7pPr lvl="6" algn="ctr">
              <a:spcBef>
                <a:spcPts val="0"/>
              </a:spcBef>
              <a:spcAft>
                <a:spcPts val="0"/>
              </a:spcAft>
              <a:buClr>
                <a:schemeClr val="dk1"/>
              </a:buClr>
              <a:buSzPts val="5200"/>
              <a:buNone/>
              <a:defRPr sz="6933">
                <a:solidFill>
                  <a:schemeClr val="dk1"/>
                </a:solidFill>
              </a:defRPr>
            </a:lvl7pPr>
            <a:lvl8pPr lvl="7" algn="ctr">
              <a:spcBef>
                <a:spcPts val="0"/>
              </a:spcBef>
              <a:spcAft>
                <a:spcPts val="0"/>
              </a:spcAft>
              <a:buClr>
                <a:schemeClr val="dk1"/>
              </a:buClr>
              <a:buSzPts val="5200"/>
              <a:buNone/>
              <a:defRPr sz="6933">
                <a:solidFill>
                  <a:schemeClr val="dk1"/>
                </a:solidFill>
              </a:defRPr>
            </a:lvl8pPr>
            <a:lvl9pPr lvl="8" algn="ctr">
              <a:spcBef>
                <a:spcPts val="0"/>
              </a:spcBef>
              <a:spcAft>
                <a:spcPts val="0"/>
              </a:spcAft>
              <a:buClr>
                <a:schemeClr val="dk1"/>
              </a:buClr>
              <a:buSzPts val="5200"/>
              <a:buNone/>
              <a:defRPr sz="6933">
                <a:solidFill>
                  <a:schemeClr val="dk1"/>
                </a:solidFill>
              </a:defRPr>
            </a:lvl9pPr>
          </a:lstStyle>
          <a:p>
            <a:endParaRPr/>
          </a:p>
        </p:txBody>
      </p:sp>
      <p:sp>
        <p:nvSpPr>
          <p:cNvPr id="55" name="Google Shape;55;p2"/>
          <p:cNvSpPr txBox="1">
            <a:spLocks noGrp="1"/>
          </p:cNvSpPr>
          <p:nvPr>
            <p:ph type="subTitle" idx="1"/>
          </p:nvPr>
        </p:nvSpPr>
        <p:spPr>
          <a:xfrm>
            <a:off x="1462467" y="4608333"/>
            <a:ext cx="6510000" cy="63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56" name="Google Shape;56;p2"/>
          <p:cNvGrpSpPr/>
          <p:nvPr/>
        </p:nvGrpSpPr>
        <p:grpSpPr>
          <a:xfrm>
            <a:off x="-413180" y="4823208"/>
            <a:ext cx="1931765" cy="2985072"/>
            <a:chOff x="-309885" y="3617406"/>
            <a:chExt cx="1448824" cy="2238804"/>
          </a:xfrm>
        </p:grpSpPr>
        <p:grpSp>
          <p:nvGrpSpPr>
            <p:cNvPr id="57" name="Google Shape;57;p2"/>
            <p:cNvGrpSpPr/>
            <p:nvPr/>
          </p:nvGrpSpPr>
          <p:grpSpPr>
            <a:xfrm>
              <a:off x="-277007" y="3870159"/>
              <a:ext cx="981772" cy="1986051"/>
              <a:chOff x="-293545" y="3454371"/>
              <a:chExt cx="981772" cy="1986051"/>
            </a:xfrm>
          </p:grpSpPr>
          <p:sp>
            <p:nvSpPr>
              <p:cNvPr id="58" name="Google Shape;58;p2"/>
              <p:cNvSpPr/>
              <p:nvPr/>
            </p:nvSpPr>
            <p:spPr>
              <a:xfrm rot="10800000">
                <a:off x="-293545" y="3454371"/>
                <a:ext cx="844677" cy="1985522"/>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2"/>
              <p:cNvSpPr/>
              <p:nvPr/>
            </p:nvSpPr>
            <p:spPr>
              <a:xfrm rot="10800000">
                <a:off x="-156450" y="3454901"/>
                <a:ext cx="844677" cy="1985522"/>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chemeClr val="dk2"/>
                  </a:gs>
                  <a:gs pos="100000">
                    <a:srgbClr val="FFFFFF">
                      <a:alpha val="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0" name="Google Shape;60;p2"/>
            <p:cNvGrpSpPr/>
            <p:nvPr/>
          </p:nvGrpSpPr>
          <p:grpSpPr>
            <a:xfrm>
              <a:off x="363249" y="4906873"/>
              <a:ext cx="699940" cy="478601"/>
              <a:chOff x="39722" y="4349021"/>
              <a:chExt cx="1061964" cy="726143"/>
            </a:xfrm>
          </p:grpSpPr>
          <p:grpSp>
            <p:nvGrpSpPr>
              <p:cNvPr id="61" name="Google Shape;61;p2"/>
              <p:cNvGrpSpPr/>
              <p:nvPr/>
            </p:nvGrpSpPr>
            <p:grpSpPr>
              <a:xfrm rot="2700000">
                <a:off x="140502" y="4460924"/>
                <a:ext cx="524584" cy="502337"/>
                <a:chOff x="1189791" y="-1767331"/>
                <a:chExt cx="904284" cy="865933"/>
              </a:xfrm>
            </p:grpSpPr>
            <p:sp>
              <p:nvSpPr>
                <p:cNvPr id="62" name="Google Shape;62;p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63" name="Google Shape;63;p2"/>
                <p:cNvGrpSpPr/>
                <p:nvPr/>
              </p:nvGrpSpPr>
              <p:grpSpPr>
                <a:xfrm>
                  <a:off x="1232795" y="-1740829"/>
                  <a:ext cx="717621" cy="717392"/>
                  <a:chOff x="1483457" y="3953671"/>
                  <a:chExt cx="717621" cy="717392"/>
                </a:xfrm>
              </p:grpSpPr>
              <p:sp>
                <p:nvSpPr>
                  <p:cNvPr id="64" name="Google Shape;64;p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5" name="Google Shape;65;p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6" name="Google Shape;66;p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7" name="Google Shape;67;p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69" name="Google Shape;69;p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2"/>
            <p:cNvGrpSpPr/>
            <p:nvPr/>
          </p:nvGrpSpPr>
          <p:grpSpPr>
            <a:xfrm rot="-5400000">
              <a:off x="-461873" y="3769393"/>
              <a:ext cx="1351491" cy="1047516"/>
              <a:chOff x="-2460210" y="2758493"/>
              <a:chExt cx="1351491" cy="1047516"/>
            </a:xfrm>
          </p:grpSpPr>
          <p:sp>
            <p:nvSpPr>
              <p:cNvPr id="71" name="Google Shape;71;p2"/>
              <p:cNvSpPr/>
              <p:nvPr/>
            </p:nvSpPr>
            <p:spPr>
              <a:xfrm rot="-2700000">
                <a:off x="-2341816" y="31085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2"/>
              <p:cNvSpPr/>
              <p:nvPr/>
            </p:nvSpPr>
            <p:spPr>
              <a:xfrm rot="-2700000">
                <a:off x="-2157466" y="30323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2"/>
              <p:cNvSpPr/>
              <p:nvPr/>
            </p:nvSpPr>
            <p:spPr>
              <a:xfrm rot="-2700000">
                <a:off x="-1993591" y="29561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2"/>
              <p:cNvSpPr/>
              <p:nvPr/>
            </p:nvSpPr>
            <p:spPr>
              <a:xfrm rot="-2700000">
                <a:off x="-1809241" y="2879954"/>
                <a:ext cx="582127" cy="575995"/>
              </a:xfrm>
              <a:custGeom>
                <a:avLst/>
                <a:gdLst/>
                <a:ahLst/>
                <a:cxnLst/>
                <a:rect l="l" t="t" r="r" b="b"/>
                <a:pathLst>
                  <a:path w="36171" h="35790" extrusionOk="0">
                    <a:moveTo>
                      <a:pt x="34030" y="1"/>
                    </a:moveTo>
                    <a:cubicBezTo>
                      <a:pt x="33531" y="1"/>
                      <a:pt x="33032" y="191"/>
                      <a:pt x="32651" y="572"/>
                    </a:cubicBezTo>
                    <a:cubicBezTo>
                      <a:pt x="31890" y="1334"/>
                      <a:pt x="31890" y="2568"/>
                      <a:pt x="32651" y="3330"/>
                    </a:cubicBezTo>
                    <a:cubicBezTo>
                      <a:pt x="33032" y="3711"/>
                      <a:pt x="33531" y="3901"/>
                      <a:pt x="34030" y="3901"/>
                    </a:cubicBezTo>
                    <a:cubicBezTo>
                      <a:pt x="34529" y="3901"/>
                      <a:pt x="35028" y="3711"/>
                      <a:pt x="35409" y="3330"/>
                    </a:cubicBezTo>
                    <a:cubicBezTo>
                      <a:pt x="36171" y="2568"/>
                      <a:pt x="36171" y="1334"/>
                      <a:pt x="35409" y="572"/>
                    </a:cubicBezTo>
                    <a:cubicBezTo>
                      <a:pt x="35028" y="191"/>
                      <a:pt x="34529" y="1"/>
                      <a:pt x="34030" y="1"/>
                    </a:cubicBezTo>
                    <a:close/>
                    <a:moveTo>
                      <a:pt x="27662" y="6385"/>
                    </a:moveTo>
                    <a:cubicBezTo>
                      <a:pt x="27163" y="6385"/>
                      <a:pt x="26664" y="6575"/>
                      <a:pt x="26283" y="6956"/>
                    </a:cubicBezTo>
                    <a:cubicBezTo>
                      <a:pt x="25521" y="7718"/>
                      <a:pt x="25521" y="8952"/>
                      <a:pt x="26283" y="9714"/>
                    </a:cubicBezTo>
                    <a:cubicBezTo>
                      <a:pt x="26664" y="10095"/>
                      <a:pt x="27163" y="10285"/>
                      <a:pt x="27662" y="10285"/>
                    </a:cubicBezTo>
                    <a:cubicBezTo>
                      <a:pt x="28161" y="10285"/>
                      <a:pt x="28660" y="10095"/>
                      <a:pt x="29040" y="9714"/>
                    </a:cubicBezTo>
                    <a:cubicBezTo>
                      <a:pt x="29802" y="8952"/>
                      <a:pt x="29802" y="7718"/>
                      <a:pt x="29040" y="6956"/>
                    </a:cubicBezTo>
                    <a:cubicBezTo>
                      <a:pt x="28660" y="6575"/>
                      <a:pt x="28161" y="6385"/>
                      <a:pt x="27662" y="6385"/>
                    </a:cubicBezTo>
                    <a:close/>
                    <a:moveTo>
                      <a:pt x="21285" y="12753"/>
                    </a:moveTo>
                    <a:cubicBezTo>
                      <a:pt x="20783" y="12753"/>
                      <a:pt x="20280" y="12944"/>
                      <a:pt x="19899" y="13325"/>
                    </a:cubicBezTo>
                    <a:cubicBezTo>
                      <a:pt x="19137" y="14086"/>
                      <a:pt x="19137" y="15336"/>
                      <a:pt x="19899" y="16097"/>
                    </a:cubicBezTo>
                    <a:cubicBezTo>
                      <a:pt x="20280" y="16478"/>
                      <a:pt x="20783" y="16669"/>
                      <a:pt x="21285" y="16669"/>
                    </a:cubicBezTo>
                    <a:cubicBezTo>
                      <a:pt x="21788" y="16669"/>
                      <a:pt x="22291" y="16478"/>
                      <a:pt x="22672" y="16097"/>
                    </a:cubicBezTo>
                    <a:cubicBezTo>
                      <a:pt x="23434" y="15336"/>
                      <a:pt x="23434" y="14086"/>
                      <a:pt x="22672" y="13325"/>
                    </a:cubicBezTo>
                    <a:cubicBezTo>
                      <a:pt x="22291" y="12944"/>
                      <a:pt x="21788" y="12753"/>
                      <a:pt x="21285" y="12753"/>
                    </a:cubicBezTo>
                    <a:close/>
                    <a:moveTo>
                      <a:pt x="14917" y="19128"/>
                    </a:moveTo>
                    <a:cubicBezTo>
                      <a:pt x="14415" y="19128"/>
                      <a:pt x="13913" y="19318"/>
                      <a:pt x="13530" y="19693"/>
                    </a:cubicBezTo>
                    <a:cubicBezTo>
                      <a:pt x="12768" y="20455"/>
                      <a:pt x="12768" y="21689"/>
                      <a:pt x="13530" y="22451"/>
                    </a:cubicBezTo>
                    <a:cubicBezTo>
                      <a:pt x="13911" y="22832"/>
                      <a:pt x="14410" y="23022"/>
                      <a:pt x="14909" y="23022"/>
                    </a:cubicBezTo>
                    <a:cubicBezTo>
                      <a:pt x="15408" y="23022"/>
                      <a:pt x="15907" y="22832"/>
                      <a:pt x="16288" y="22451"/>
                    </a:cubicBezTo>
                    <a:cubicBezTo>
                      <a:pt x="17050" y="21689"/>
                      <a:pt x="17050" y="20455"/>
                      <a:pt x="16288" y="19693"/>
                    </a:cubicBezTo>
                    <a:cubicBezTo>
                      <a:pt x="15909" y="19314"/>
                      <a:pt x="15413" y="19128"/>
                      <a:pt x="14917" y="19128"/>
                    </a:cubicBezTo>
                    <a:close/>
                    <a:moveTo>
                      <a:pt x="8525" y="25506"/>
                    </a:moveTo>
                    <a:cubicBezTo>
                      <a:pt x="8026" y="25506"/>
                      <a:pt x="7527" y="25696"/>
                      <a:pt x="7146" y="26077"/>
                    </a:cubicBezTo>
                    <a:cubicBezTo>
                      <a:pt x="6385" y="26839"/>
                      <a:pt x="6385" y="28073"/>
                      <a:pt x="7146" y="28835"/>
                    </a:cubicBezTo>
                    <a:cubicBezTo>
                      <a:pt x="7527" y="29216"/>
                      <a:pt x="8026" y="29406"/>
                      <a:pt x="8525" y="29406"/>
                    </a:cubicBezTo>
                    <a:cubicBezTo>
                      <a:pt x="9024" y="29406"/>
                      <a:pt x="9523" y="29216"/>
                      <a:pt x="9904" y="28835"/>
                    </a:cubicBezTo>
                    <a:cubicBezTo>
                      <a:pt x="10666" y="28073"/>
                      <a:pt x="10666" y="26839"/>
                      <a:pt x="9904" y="26077"/>
                    </a:cubicBezTo>
                    <a:cubicBezTo>
                      <a:pt x="9523" y="25696"/>
                      <a:pt x="9024" y="25506"/>
                      <a:pt x="8525" y="25506"/>
                    </a:cubicBezTo>
                    <a:close/>
                    <a:moveTo>
                      <a:pt x="2141" y="31874"/>
                    </a:moveTo>
                    <a:cubicBezTo>
                      <a:pt x="1642" y="31874"/>
                      <a:pt x="1143" y="32065"/>
                      <a:pt x="763" y="32446"/>
                    </a:cubicBezTo>
                    <a:cubicBezTo>
                      <a:pt x="1" y="33207"/>
                      <a:pt x="1" y="34457"/>
                      <a:pt x="763" y="35219"/>
                    </a:cubicBezTo>
                    <a:cubicBezTo>
                      <a:pt x="1143" y="35599"/>
                      <a:pt x="1642" y="35790"/>
                      <a:pt x="2141" y="35790"/>
                    </a:cubicBezTo>
                    <a:cubicBezTo>
                      <a:pt x="2640" y="35790"/>
                      <a:pt x="3139" y="35599"/>
                      <a:pt x="3520" y="35219"/>
                    </a:cubicBezTo>
                    <a:cubicBezTo>
                      <a:pt x="4282" y="34457"/>
                      <a:pt x="4282" y="33207"/>
                      <a:pt x="3520" y="32446"/>
                    </a:cubicBezTo>
                    <a:cubicBezTo>
                      <a:pt x="3139" y="32065"/>
                      <a:pt x="2640" y="31874"/>
                      <a:pt x="2141" y="31874"/>
                    </a:cubicBezTo>
                    <a:close/>
                  </a:path>
                </a:pathLst>
              </a:custGeom>
              <a:gradFill>
                <a:gsLst>
                  <a:gs pos="0">
                    <a:srgbClr val="9900FF">
                      <a:alpha val="46666"/>
                      <a:alpha val="46820"/>
                    </a:srgbClr>
                  </a:gs>
                  <a:gs pos="100000">
                    <a:srgbClr val="FFFFFF">
                      <a:alpha val="0"/>
                      <a:alpha val="4682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5" name="Google Shape;75;p2"/>
            <p:cNvGrpSpPr/>
            <p:nvPr/>
          </p:nvGrpSpPr>
          <p:grpSpPr>
            <a:xfrm>
              <a:off x="438999" y="4567398"/>
              <a:ext cx="699940" cy="478601"/>
              <a:chOff x="39722" y="4349021"/>
              <a:chExt cx="1061964" cy="726143"/>
            </a:xfrm>
          </p:grpSpPr>
          <p:grpSp>
            <p:nvGrpSpPr>
              <p:cNvPr id="76" name="Google Shape;76;p2"/>
              <p:cNvGrpSpPr/>
              <p:nvPr/>
            </p:nvGrpSpPr>
            <p:grpSpPr>
              <a:xfrm rot="2700000">
                <a:off x="140502" y="4460924"/>
                <a:ext cx="524584" cy="502337"/>
                <a:chOff x="1189791" y="-1767331"/>
                <a:chExt cx="904284" cy="865933"/>
              </a:xfrm>
            </p:grpSpPr>
            <p:sp>
              <p:nvSpPr>
                <p:cNvPr id="77" name="Google Shape;77;p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2"/>
                <p:cNvGrpSpPr/>
                <p:nvPr/>
              </p:nvGrpSpPr>
              <p:grpSpPr>
                <a:xfrm>
                  <a:off x="1232795" y="-1740829"/>
                  <a:ext cx="717621" cy="717392"/>
                  <a:chOff x="1483457" y="3953671"/>
                  <a:chExt cx="717621" cy="717392"/>
                </a:xfrm>
              </p:grpSpPr>
              <p:sp>
                <p:nvSpPr>
                  <p:cNvPr id="79" name="Google Shape;79;p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84" name="Google Shape;84;p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85" name="Google Shape;85;p2"/>
            <p:cNvGrpSpPr/>
            <p:nvPr/>
          </p:nvGrpSpPr>
          <p:grpSpPr>
            <a:xfrm>
              <a:off x="-65076" y="4623886"/>
              <a:ext cx="699940" cy="478601"/>
              <a:chOff x="39722" y="4349021"/>
              <a:chExt cx="1061964" cy="726143"/>
            </a:xfrm>
          </p:grpSpPr>
          <p:grpSp>
            <p:nvGrpSpPr>
              <p:cNvPr id="86" name="Google Shape;86;p2"/>
              <p:cNvGrpSpPr/>
              <p:nvPr/>
            </p:nvGrpSpPr>
            <p:grpSpPr>
              <a:xfrm rot="2700000">
                <a:off x="140502" y="4460924"/>
                <a:ext cx="524584" cy="502337"/>
                <a:chOff x="1189791" y="-1767331"/>
                <a:chExt cx="904284" cy="865933"/>
              </a:xfrm>
            </p:grpSpPr>
            <p:sp>
              <p:nvSpPr>
                <p:cNvPr id="87" name="Google Shape;87;p2"/>
                <p:cNvSpPr/>
                <p:nvPr/>
              </p:nvSpPr>
              <p:spPr>
                <a:xfrm>
                  <a:off x="1189791" y="-1767331"/>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88" name="Google Shape;88;p2"/>
                <p:cNvGrpSpPr/>
                <p:nvPr/>
              </p:nvGrpSpPr>
              <p:grpSpPr>
                <a:xfrm>
                  <a:off x="1232795" y="-1740829"/>
                  <a:ext cx="717621" cy="717392"/>
                  <a:chOff x="1483457" y="3953671"/>
                  <a:chExt cx="717621" cy="717392"/>
                </a:xfrm>
              </p:grpSpPr>
              <p:sp>
                <p:nvSpPr>
                  <p:cNvPr id="89" name="Google Shape;89;p2"/>
                  <p:cNvSpPr/>
                  <p:nvPr/>
                </p:nvSpPr>
                <p:spPr>
                  <a:xfrm>
                    <a:off x="1483457" y="4257265"/>
                    <a:ext cx="413799" cy="413799"/>
                  </a:xfrm>
                  <a:custGeom>
                    <a:avLst/>
                    <a:gdLst/>
                    <a:ahLst/>
                    <a:cxnLst/>
                    <a:rect l="l" t="t" r="r" b="b"/>
                    <a:pathLst>
                      <a:path w="27121" h="27121" extrusionOk="0">
                        <a:moveTo>
                          <a:pt x="381" y="1"/>
                        </a:moveTo>
                        <a:lnTo>
                          <a:pt x="0" y="382"/>
                        </a:lnTo>
                        <a:lnTo>
                          <a:pt x="26739" y="27121"/>
                        </a:lnTo>
                        <a:lnTo>
                          <a:pt x="27120" y="26740"/>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90;p2"/>
                  <p:cNvSpPr/>
                  <p:nvPr/>
                </p:nvSpPr>
                <p:spPr>
                  <a:xfrm>
                    <a:off x="1559470" y="4181481"/>
                    <a:ext cx="413799" cy="413799"/>
                  </a:xfrm>
                  <a:custGeom>
                    <a:avLst/>
                    <a:gdLst/>
                    <a:ahLst/>
                    <a:cxnLst/>
                    <a:rect l="l" t="t" r="r" b="b"/>
                    <a:pathLst>
                      <a:path w="27121" h="27121" extrusionOk="0">
                        <a:moveTo>
                          <a:pt x="366" y="1"/>
                        </a:moveTo>
                        <a:lnTo>
                          <a:pt x="0" y="382"/>
                        </a:lnTo>
                        <a:lnTo>
                          <a:pt x="26739" y="27121"/>
                        </a:lnTo>
                        <a:lnTo>
                          <a:pt x="27120" y="26740"/>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91;p2"/>
                  <p:cNvSpPr/>
                  <p:nvPr/>
                </p:nvSpPr>
                <p:spPr>
                  <a:xfrm>
                    <a:off x="1635483" y="4105239"/>
                    <a:ext cx="413799" cy="413799"/>
                  </a:xfrm>
                  <a:custGeom>
                    <a:avLst/>
                    <a:gdLst/>
                    <a:ahLst/>
                    <a:cxnLst/>
                    <a:rect l="l" t="t" r="r" b="b"/>
                    <a:pathLst>
                      <a:path w="27121" h="27121" extrusionOk="0">
                        <a:moveTo>
                          <a:pt x="366" y="1"/>
                        </a:moveTo>
                        <a:lnTo>
                          <a:pt x="1" y="381"/>
                        </a:lnTo>
                        <a:lnTo>
                          <a:pt x="26740" y="27120"/>
                        </a:lnTo>
                        <a:lnTo>
                          <a:pt x="27121" y="26755"/>
                        </a:lnTo>
                        <a:lnTo>
                          <a:pt x="366"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92;p2"/>
                  <p:cNvSpPr/>
                  <p:nvPr/>
                </p:nvSpPr>
                <p:spPr>
                  <a:xfrm>
                    <a:off x="1711267" y="4029455"/>
                    <a:ext cx="413799" cy="413799"/>
                  </a:xfrm>
                  <a:custGeom>
                    <a:avLst/>
                    <a:gdLst/>
                    <a:ahLst/>
                    <a:cxnLst/>
                    <a:rect l="l" t="t" r="r" b="b"/>
                    <a:pathLst>
                      <a:path w="27121" h="27121" extrusionOk="0">
                        <a:moveTo>
                          <a:pt x="381" y="1"/>
                        </a:moveTo>
                        <a:lnTo>
                          <a:pt x="0" y="382"/>
                        </a:lnTo>
                        <a:lnTo>
                          <a:pt x="26755" y="27121"/>
                        </a:lnTo>
                        <a:lnTo>
                          <a:pt x="27120" y="26755"/>
                        </a:lnTo>
                        <a:lnTo>
                          <a:pt x="381"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93;p2"/>
                  <p:cNvSpPr/>
                  <p:nvPr/>
                </p:nvSpPr>
                <p:spPr>
                  <a:xfrm>
                    <a:off x="1787280" y="3953671"/>
                    <a:ext cx="413799" cy="413799"/>
                  </a:xfrm>
                  <a:custGeom>
                    <a:avLst/>
                    <a:gdLst/>
                    <a:ahLst/>
                    <a:cxnLst/>
                    <a:rect l="l" t="t" r="r" b="b"/>
                    <a:pathLst>
                      <a:path w="27121" h="27121" extrusionOk="0">
                        <a:moveTo>
                          <a:pt x="382" y="1"/>
                        </a:moveTo>
                        <a:lnTo>
                          <a:pt x="1" y="382"/>
                        </a:lnTo>
                        <a:lnTo>
                          <a:pt x="26740" y="27121"/>
                        </a:lnTo>
                        <a:lnTo>
                          <a:pt x="27121" y="26740"/>
                        </a:lnTo>
                        <a:lnTo>
                          <a:pt x="382" y="1"/>
                        </a:lnTo>
                        <a:close/>
                      </a:path>
                    </a:pathLst>
                  </a:custGeom>
                  <a:gradFill>
                    <a:gsLst>
                      <a:gs pos="0">
                        <a:srgbClr val="9900FF">
                          <a:alpha val="46666"/>
                          <a:alpha val="46820"/>
                        </a:srgbClr>
                      </a:gs>
                      <a:gs pos="100000">
                        <a:srgbClr val="FFFFFF">
                          <a:alpha val="0"/>
                          <a:alpha val="4682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94" name="Google Shape;94;p2"/>
              <p:cNvSpPr/>
              <p:nvPr/>
            </p:nvSpPr>
            <p:spPr>
              <a:xfrm rot="-2700000">
                <a:off x="542534" y="4469276"/>
                <a:ext cx="492898" cy="391560"/>
              </a:xfrm>
              <a:custGeom>
                <a:avLst/>
                <a:gdLst/>
                <a:ahLst/>
                <a:cxnLst/>
                <a:rect l="l" t="t" r="r" b="b"/>
                <a:pathLst>
                  <a:path w="44612" h="35440" extrusionOk="0">
                    <a:moveTo>
                      <a:pt x="40817" y="1"/>
                    </a:moveTo>
                    <a:lnTo>
                      <a:pt x="37420" y="3383"/>
                    </a:lnTo>
                    <a:lnTo>
                      <a:pt x="41213" y="7177"/>
                    </a:lnTo>
                    <a:lnTo>
                      <a:pt x="44611" y="3779"/>
                    </a:lnTo>
                    <a:lnTo>
                      <a:pt x="40817" y="1"/>
                    </a:lnTo>
                    <a:close/>
                    <a:moveTo>
                      <a:pt x="22184" y="4099"/>
                    </a:moveTo>
                    <a:lnTo>
                      <a:pt x="18801" y="7482"/>
                    </a:lnTo>
                    <a:lnTo>
                      <a:pt x="22595" y="11275"/>
                    </a:lnTo>
                    <a:lnTo>
                      <a:pt x="25978" y="7878"/>
                    </a:lnTo>
                    <a:lnTo>
                      <a:pt x="22184" y="4099"/>
                    </a:lnTo>
                    <a:close/>
                    <a:moveTo>
                      <a:pt x="15983" y="10300"/>
                    </a:moveTo>
                    <a:lnTo>
                      <a:pt x="12585" y="13698"/>
                    </a:lnTo>
                    <a:lnTo>
                      <a:pt x="16379" y="17476"/>
                    </a:lnTo>
                    <a:lnTo>
                      <a:pt x="19776" y="14094"/>
                    </a:lnTo>
                    <a:lnTo>
                      <a:pt x="15983" y="10300"/>
                    </a:lnTo>
                    <a:close/>
                    <a:moveTo>
                      <a:pt x="9431" y="16852"/>
                    </a:moveTo>
                    <a:lnTo>
                      <a:pt x="6034" y="20249"/>
                    </a:lnTo>
                    <a:lnTo>
                      <a:pt x="15190" y="29406"/>
                    </a:lnTo>
                    <a:lnTo>
                      <a:pt x="18588" y="26008"/>
                    </a:lnTo>
                    <a:lnTo>
                      <a:pt x="9431" y="16852"/>
                    </a:lnTo>
                    <a:close/>
                    <a:moveTo>
                      <a:pt x="3383" y="22885"/>
                    </a:moveTo>
                    <a:lnTo>
                      <a:pt x="0" y="26283"/>
                    </a:lnTo>
                    <a:lnTo>
                      <a:pt x="9157" y="35440"/>
                    </a:lnTo>
                    <a:lnTo>
                      <a:pt x="12555" y="32057"/>
                    </a:lnTo>
                    <a:lnTo>
                      <a:pt x="3383" y="22885"/>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142421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3"/>
        <p:cNvGrpSpPr/>
        <p:nvPr/>
      </p:nvGrpSpPr>
      <p:grpSpPr>
        <a:xfrm>
          <a:off x="0" y="0"/>
          <a:ext cx="0" cy="0"/>
          <a:chOff x="0" y="0"/>
          <a:chExt cx="0" cy="0"/>
        </a:xfrm>
      </p:grpSpPr>
    </p:spTree>
    <p:extLst>
      <p:ext uri="{BB962C8B-B14F-4D97-AF65-F5344CB8AC3E}">
        <p14:creationId xmlns:p14="http://schemas.microsoft.com/office/powerpoint/2010/main" val="361706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59"/>
        <p:cNvGrpSpPr/>
        <p:nvPr/>
      </p:nvGrpSpPr>
      <p:grpSpPr>
        <a:xfrm>
          <a:off x="0" y="0"/>
          <a:ext cx="0" cy="0"/>
          <a:chOff x="0" y="0"/>
          <a:chExt cx="0" cy="0"/>
        </a:xfrm>
      </p:grpSpPr>
      <p:sp>
        <p:nvSpPr>
          <p:cNvPr id="760" name="Google Shape;760;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761" name="Google Shape;761;p19"/>
          <p:cNvSpPr txBox="1">
            <a:spLocks noGrp="1"/>
          </p:cNvSpPr>
          <p:nvPr>
            <p:ph type="subTitle" idx="1"/>
          </p:nvPr>
        </p:nvSpPr>
        <p:spPr>
          <a:xfrm>
            <a:off x="6508008" y="2382233"/>
            <a:ext cx="4724000" cy="244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2" name="Google Shape;762;p19"/>
          <p:cNvSpPr txBox="1">
            <a:spLocks noGrp="1"/>
          </p:cNvSpPr>
          <p:nvPr>
            <p:ph type="subTitle" idx="2"/>
          </p:nvPr>
        </p:nvSpPr>
        <p:spPr>
          <a:xfrm>
            <a:off x="960000" y="2382233"/>
            <a:ext cx="4724000" cy="244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3" name="Google Shape;763;p19"/>
          <p:cNvGrpSpPr/>
          <p:nvPr/>
        </p:nvGrpSpPr>
        <p:grpSpPr>
          <a:xfrm>
            <a:off x="-128439" y="6518085"/>
            <a:ext cx="2120544" cy="117500"/>
            <a:chOff x="124624" y="4953514"/>
            <a:chExt cx="1137387" cy="88142"/>
          </a:xfrm>
        </p:grpSpPr>
        <p:sp>
          <p:nvSpPr>
            <p:cNvPr id="764" name="Google Shape;764;p19"/>
            <p:cNvSpPr/>
            <p:nvPr/>
          </p:nvSpPr>
          <p:spPr>
            <a:xfrm rot="5400000">
              <a:off x="687043" y="4391096"/>
              <a:ext cx="12551" cy="1137387"/>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5" name="Google Shape;765;p19"/>
            <p:cNvSpPr/>
            <p:nvPr/>
          </p:nvSpPr>
          <p:spPr>
            <a:xfrm rot="5400000">
              <a:off x="687063" y="4466709"/>
              <a:ext cx="12510" cy="1137387"/>
            </a:xfrm>
            <a:custGeom>
              <a:avLst/>
              <a:gdLst/>
              <a:ahLst/>
              <a:cxnLst/>
              <a:rect l="l" t="t" r="r" b="b"/>
              <a:pathLst>
                <a:path w="305" h="27731" extrusionOk="0">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66" name="Google Shape;766;p19"/>
          <p:cNvGrpSpPr/>
          <p:nvPr/>
        </p:nvGrpSpPr>
        <p:grpSpPr>
          <a:xfrm>
            <a:off x="9178268" y="1847634"/>
            <a:ext cx="5370905" cy="7044740"/>
            <a:chOff x="6883700" y="1385725"/>
            <a:chExt cx="4028179" cy="5283555"/>
          </a:xfrm>
        </p:grpSpPr>
        <p:sp>
          <p:nvSpPr>
            <p:cNvPr id="767" name="Google Shape;767;p19"/>
            <p:cNvSpPr/>
            <p:nvPr/>
          </p:nvSpPr>
          <p:spPr>
            <a:xfrm>
              <a:off x="6883700" y="1407586"/>
              <a:ext cx="4006263" cy="4749291"/>
            </a:xfrm>
            <a:custGeom>
              <a:avLst/>
              <a:gdLst/>
              <a:ahLst/>
              <a:cxnLst/>
              <a:rect l="l" t="t" r="r" b="b"/>
              <a:pathLst>
                <a:path w="97678" h="115794" extrusionOk="0">
                  <a:moveTo>
                    <a:pt x="97449" y="0"/>
                  </a:moveTo>
                  <a:lnTo>
                    <a:pt x="76805" y="20645"/>
                  </a:lnTo>
                  <a:lnTo>
                    <a:pt x="76744" y="20691"/>
                  </a:lnTo>
                  <a:lnTo>
                    <a:pt x="76744" y="35927"/>
                  </a:lnTo>
                  <a:lnTo>
                    <a:pt x="63107" y="49563"/>
                  </a:lnTo>
                  <a:lnTo>
                    <a:pt x="63077" y="49608"/>
                  </a:lnTo>
                  <a:lnTo>
                    <a:pt x="63077" y="56571"/>
                  </a:lnTo>
                  <a:lnTo>
                    <a:pt x="61005" y="58659"/>
                  </a:lnTo>
                  <a:lnTo>
                    <a:pt x="61005" y="62407"/>
                  </a:lnTo>
                  <a:lnTo>
                    <a:pt x="52473" y="70939"/>
                  </a:lnTo>
                  <a:lnTo>
                    <a:pt x="52412" y="70969"/>
                  </a:lnTo>
                  <a:lnTo>
                    <a:pt x="52412" y="78541"/>
                  </a:lnTo>
                  <a:lnTo>
                    <a:pt x="46912" y="84057"/>
                  </a:lnTo>
                  <a:lnTo>
                    <a:pt x="46912" y="89633"/>
                  </a:lnTo>
                  <a:lnTo>
                    <a:pt x="33123" y="103406"/>
                  </a:lnTo>
                  <a:lnTo>
                    <a:pt x="12174" y="103406"/>
                  </a:lnTo>
                  <a:lnTo>
                    <a:pt x="0" y="115565"/>
                  </a:lnTo>
                  <a:lnTo>
                    <a:pt x="229" y="115793"/>
                  </a:lnTo>
                  <a:lnTo>
                    <a:pt x="12280" y="103711"/>
                  </a:lnTo>
                  <a:lnTo>
                    <a:pt x="33245" y="103711"/>
                  </a:lnTo>
                  <a:lnTo>
                    <a:pt x="47155" y="89801"/>
                  </a:lnTo>
                  <a:lnTo>
                    <a:pt x="47216" y="89770"/>
                  </a:lnTo>
                  <a:lnTo>
                    <a:pt x="47216" y="84179"/>
                  </a:lnTo>
                  <a:lnTo>
                    <a:pt x="52732" y="78663"/>
                  </a:lnTo>
                  <a:lnTo>
                    <a:pt x="52732" y="71106"/>
                  </a:lnTo>
                  <a:lnTo>
                    <a:pt x="61264" y="62574"/>
                  </a:lnTo>
                  <a:lnTo>
                    <a:pt x="61310" y="62513"/>
                  </a:lnTo>
                  <a:lnTo>
                    <a:pt x="61310" y="58780"/>
                  </a:lnTo>
                  <a:lnTo>
                    <a:pt x="63382" y="56708"/>
                  </a:lnTo>
                  <a:lnTo>
                    <a:pt x="63382" y="49730"/>
                  </a:lnTo>
                  <a:lnTo>
                    <a:pt x="77018" y="36109"/>
                  </a:lnTo>
                  <a:lnTo>
                    <a:pt x="77048" y="36064"/>
                  </a:lnTo>
                  <a:lnTo>
                    <a:pt x="77048" y="20828"/>
                  </a:lnTo>
                  <a:lnTo>
                    <a:pt x="97678" y="198"/>
                  </a:lnTo>
                  <a:lnTo>
                    <a:pt x="97449"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8" name="Google Shape;768;p19"/>
            <p:cNvSpPr/>
            <p:nvPr/>
          </p:nvSpPr>
          <p:spPr>
            <a:xfrm>
              <a:off x="7842318" y="1385725"/>
              <a:ext cx="2925190" cy="3057668"/>
            </a:xfrm>
            <a:custGeom>
              <a:avLst/>
              <a:gdLst/>
              <a:ahLst/>
              <a:cxnLst/>
              <a:rect l="l" t="t" r="r" b="b"/>
              <a:pathLst>
                <a:path w="71320" h="74550" extrusionOk="0">
                  <a:moveTo>
                    <a:pt x="71091" y="0"/>
                  </a:moveTo>
                  <a:lnTo>
                    <a:pt x="59679" y="11397"/>
                  </a:lnTo>
                  <a:lnTo>
                    <a:pt x="54895" y="11397"/>
                  </a:lnTo>
                  <a:lnTo>
                    <a:pt x="41015" y="25307"/>
                  </a:lnTo>
                  <a:lnTo>
                    <a:pt x="40954" y="25337"/>
                  </a:lnTo>
                  <a:lnTo>
                    <a:pt x="40954" y="42325"/>
                  </a:lnTo>
                  <a:lnTo>
                    <a:pt x="31767" y="51528"/>
                  </a:lnTo>
                  <a:lnTo>
                    <a:pt x="31721" y="51574"/>
                  </a:lnTo>
                  <a:lnTo>
                    <a:pt x="31721" y="59237"/>
                  </a:lnTo>
                  <a:lnTo>
                    <a:pt x="22824" y="68135"/>
                  </a:lnTo>
                  <a:lnTo>
                    <a:pt x="6186" y="68135"/>
                  </a:lnTo>
                  <a:lnTo>
                    <a:pt x="0" y="74321"/>
                  </a:lnTo>
                  <a:lnTo>
                    <a:pt x="229" y="74549"/>
                  </a:lnTo>
                  <a:lnTo>
                    <a:pt x="6323" y="68455"/>
                  </a:lnTo>
                  <a:lnTo>
                    <a:pt x="22945" y="68455"/>
                  </a:lnTo>
                  <a:lnTo>
                    <a:pt x="31980" y="59420"/>
                  </a:lnTo>
                  <a:lnTo>
                    <a:pt x="32026" y="59374"/>
                  </a:lnTo>
                  <a:lnTo>
                    <a:pt x="32026" y="51695"/>
                  </a:lnTo>
                  <a:lnTo>
                    <a:pt x="41229" y="42508"/>
                  </a:lnTo>
                  <a:lnTo>
                    <a:pt x="41259" y="42463"/>
                  </a:lnTo>
                  <a:lnTo>
                    <a:pt x="41259" y="25475"/>
                  </a:lnTo>
                  <a:lnTo>
                    <a:pt x="55032" y="11732"/>
                  </a:lnTo>
                  <a:lnTo>
                    <a:pt x="59786" y="11732"/>
                  </a:lnTo>
                  <a:lnTo>
                    <a:pt x="71320" y="213"/>
                  </a:lnTo>
                  <a:lnTo>
                    <a:pt x="71091" y="0"/>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9" name="Google Shape;769;p19"/>
            <p:cNvSpPr/>
            <p:nvPr/>
          </p:nvSpPr>
          <p:spPr>
            <a:xfrm>
              <a:off x="7734200" y="2571774"/>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0" name="Google Shape;770;p19"/>
            <p:cNvSpPr/>
            <p:nvPr/>
          </p:nvSpPr>
          <p:spPr>
            <a:xfrm>
              <a:off x="7758564" y="1550075"/>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1" name="Google Shape;771;p19"/>
          <p:cNvGrpSpPr/>
          <p:nvPr/>
        </p:nvGrpSpPr>
        <p:grpSpPr>
          <a:xfrm>
            <a:off x="6130675" y="-2265383"/>
            <a:ext cx="7439725" cy="4271232"/>
            <a:chOff x="4521806" y="-1546637"/>
            <a:chExt cx="5579794" cy="3203424"/>
          </a:xfrm>
        </p:grpSpPr>
        <p:grpSp>
          <p:nvGrpSpPr>
            <p:cNvPr id="772" name="Google Shape;772;p19"/>
            <p:cNvGrpSpPr/>
            <p:nvPr/>
          </p:nvGrpSpPr>
          <p:grpSpPr>
            <a:xfrm>
              <a:off x="4619858" y="-154439"/>
              <a:ext cx="916824" cy="700199"/>
              <a:chOff x="4619858" y="-154439"/>
              <a:chExt cx="916824" cy="700199"/>
            </a:xfrm>
          </p:grpSpPr>
          <p:sp>
            <p:nvSpPr>
              <p:cNvPr id="773" name="Google Shape;773;p19"/>
              <p:cNvSpPr/>
              <p:nvPr/>
            </p:nvSpPr>
            <p:spPr>
              <a:xfrm>
                <a:off x="4823308" y="126723"/>
                <a:ext cx="483874" cy="419037"/>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4" name="Google Shape;774;p19"/>
              <p:cNvSpPr/>
              <p:nvPr/>
            </p:nvSpPr>
            <p:spPr>
              <a:xfrm>
                <a:off x="4619858" y="-114577"/>
                <a:ext cx="483874" cy="419037"/>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5" name="Google Shape;775;p19"/>
              <p:cNvSpPr/>
              <p:nvPr/>
            </p:nvSpPr>
            <p:spPr>
              <a:xfrm>
                <a:off x="5052808" y="-154439"/>
                <a:ext cx="483874" cy="419037"/>
              </a:xfrm>
              <a:custGeom>
                <a:avLst/>
                <a:gdLst/>
                <a:ahLst/>
                <a:cxnLst/>
                <a:rect l="l" t="t" r="r" b="b"/>
                <a:pathLst>
                  <a:path w="51285" h="44413" extrusionOk="0">
                    <a:moveTo>
                      <a:pt x="12814" y="0"/>
                    </a:moveTo>
                    <a:lnTo>
                      <a:pt x="0" y="22199"/>
                    </a:lnTo>
                    <a:lnTo>
                      <a:pt x="12814" y="44413"/>
                    </a:lnTo>
                    <a:lnTo>
                      <a:pt x="38471" y="44413"/>
                    </a:lnTo>
                    <a:lnTo>
                      <a:pt x="51285" y="22199"/>
                    </a:lnTo>
                    <a:lnTo>
                      <a:pt x="38471" y="0"/>
                    </a:ln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pic>
          <p:nvPicPr>
            <p:cNvPr id="776" name="Google Shape;776;p19"/>
            <p:cNvPicPr preferRelativeResize="0"/>
            <p:nvPr/>
          </p:nvPicPr>
          <p:blipFill rotWithShape="1">
            <a:blip r:embed="rId2">
              <a:alphaModFix/>
            </a:blip>
            <a:srcRect l="16960" t="24718" r="7121" b="26177"/>
            <a:stretch/>
          </p:blipFill>
          <p:spPr>
            <a:xfrm>
              <a:off x="5904350" y="-1546637"/>
              <a:ext cx="4197251" cy="3203424"/>
            </a:xfrm>
            <a:prstGeom prst="rect">
              <a:avLst/>
            </a:prstGeom>
            <a:noFill/>
            <a:ln>
              <a:noFill/>
            </a:ln>
          </p:spPr>
        </p:pic>
        <p:sp>
          <p:nvSpPr>
            <p:cNvPr id="777" name="Google Shape;777;p19"/>
            <p:cNvSpPr/>
            <p:nvPr/>
          </p:nvSpPr>
          <p:spPr>
            <a:xfrm rot="-5400000">
              <a:off x="5282845" y="-1058949"/>
              <a:ext cx="981776" cy="2307791"/>
            </a:xfrm>
            <a:custGeom>
              <a:avLst/>
              <a:gdLst/>
              <a:ahLst/>
              <a:cxnLst/>
              <a:rect l="l" t="t" r="r" b="b"/>
              <a:pathLst>
                <a:path w="23937" h="56267" extrusionOk="0">
                  <a:moveTo>
                    <a:pt x="12997" y="1"/>
                  </a:moveTo>
                  <a:lnTo>
                    <a:pt x="12784" y="214"/>
                  </a:lnTo>
                  <a:lnTo>
                    <a:pt x="23098" y="10513"/>
                  </a:lnTo>
                  <a:cubicBezTo>
                    <a:pt x="23434" y="10864"/>
                    <a:pt x="23632" y="11321"/>
                    <a:pt x="23632" y="11808"/>
                  </a:cubicBezTo>
                  <a:cubicBezTo>
                    <a:pt x="23632" y="12311"/>
                    <a:pt x="23434" y="12768"/>
                    <a:pt x="23098" y="13104"/>
                  </a:cubicBezTo>
                  <a:lnTo>
                    <a:pt x="21925" y="14261"/>
                  </a:lnTo>
                  <a:cubicBezTo>
                    <a:pt x="21575" y="14627"/>
                    <a:pt x="21110" y="14810"/>
                    <a:pt x="20642" y="14810"/>
                  </a:cubicBezTo>
                  <a:cubicBezTo>
                    <a:pt x="20173" y="14810"/>
                    <a:pt x="19701" y="14627"/>
                    <a:pt x="19335" y="14261"/>
                  </a:cubicBezTo>
                  <a:lnTo>
                    <a:pt x="16958" y="11885"/>
                  </a:lnTo>
                  <a:cubicBezTo>
                    <a:pt x="16547" y="11489"/>
                    <a:pt x="16029" y="11260"/>
                    <a:pt x="15435" y="11260"/>
                  </a:cubicBezTo>
                  <a:cubicBezTo>
                    <a:pt x="14841" y="11260"/>
                    <a:pt x="14307" y="11489"/>
                    <a:pt x="13911" y="11885"/>
                  </a:cubicBezTo>
                  <a:lnTo>
                    <a:pt x="12525" y="13271"/>
                  </a:lnTo>
                  <a:cubicBezTo>
                    <a:pt x="12129" y="13698"/>
                    <a:pt x="11900" y="14231"/>
                    <a:pt x="11900" y="14795"/>
                  </a:cubicBezTo>
                  <a:cubicBezTo>
                    <a:pt x="11900" y="15374"/>
                    <a:pt x="12129" y="15922"/>
                    <a:pt x="12525" y="16318"/>
                  </a:cubicBezTo>
                  <a:cubicBezTo>
                    <a:pt x="12860" y="16669"/>
                    <a:pt x="13058" y="17126"/>
                    <a:pt x="13058" y="17629"/>
                  </a:cubicBezTo>
                  <a:cubicBezTo>
                    <a:pt x="13058" y="18116"/>
                    <a:pt x="12860" y="18573"/>
                    <a:pt x="12525" y="18924"/>
                  </a:cubicBezTo>
                  <a:lnTo>
                    <a:pt x="11489" y="19944"/>
                  </a:lnTo>
                  <a:cubicBezTo>
                    <a:pt x="11154" y="20295"/>
                    <a:pt x="10696" y="20478"/>
                    <a:pt x="10209" y="20478"/>
                  </a:cubicBezTo>
                  <a:lnTo>
                    <a:pt x="9569" y="20478"/>
                  </a:lnTo>
                  <a:cubicBezTo>
                    <a:pt x="8990" y="20478"/>
                    <a:pt x="8457" y="20706"/>
                    <a:pt x="8045" y="21102"/>
                  </a:cubicBezTo>
                  <a:lnTo>
                    <a:pt x="3353" y="25810"/>
                  </a:lnTo>
                  <a:cubicBezTo>
                    <a:pt x="2515" y="26648"/>
                    <a:pt x="2515" y="28004"/>
                    <a:pt x="3353" y="28842"/>
                  </a:cubicBezTo>
                  <a:lnTo>
                    <a:pt x="10529" y="36018"/>
                  </a:lnTo>
                  <a:cubicBezTo>
                    <a:pt x="10864" y="36369"/>
                    <a:pt x="11062" y="36826"/>
                    <a:pt x="11062" y="37313"/>
                  </a:cubicBezTo>
                  <a:cubicBezTo>
                    <a:pt x="11062" y="37801"/>
                    <a:pt x="10864" y="38273"/>
                    <a:pt x="10529" y="38608"/>
                  </a:cubicBezTo>
                  <a:lnTo>
                    <a:pt x="8198" y="40940"/>
                  </a:lnTo>
                  <a:cubicBezTo>
                    <a:pt x="7802" y="41351"/>
                    <a:pt x="7573" y="41884"/>
                    <a:pt x="7573" y="42463"/>
                  </a:cubicBezTo>
                  <a:lnTo>
                    <a:pt x="7573" y="47720"/>
                  </a:lnTo>
                  <a:cubicBezTo>
                    <a:pt x="7573" y="48207"/>
                    <a:pt x="7390" y="48664"/>
                    <a:pt x="7040" y="49015"/>
                  </a:cubicBezTo>
                  <a:lnTo>
                    <a:pt x="1" y="56054"/>
                  </a:lnTo>
                  <a:lnTo>
                    <a:pt x="199" y="56267"/>
                  </a:lnTo>
                  <a:lnTo>
                    <a:pt x="7268" y="49274"/>
                  </a:lnTo>
                  <a:cubicBezTo>
                    <a:pt x="7664" y="48862"/>
                    <a:pt x="7893" y="48329"/>
                    <a:pt x="7893" y="47750"/>
                  </a:cubicBezTo>
                  <a:lnTo>
                    <a:pt x="7893" y="42494"/>
                  </a:lnTo>
                  <a:cubicBezTo>
                    <a:pt x="7893" y="42006"/>
                    <a:pt x="8091" y="41549"/>
                    <a:pt x="8426" y="41199"/>
                  </a:cubicBezTo>
                  <a:lnTo>
                    <a:pt x="10757" y="38883"/>
                  </a:lnTo>
                  <a:cubicBezTo>
                    <a:pt x="11154" y="38456"/>
                    <a:pt x="11382" y="37923"/>
                    <a:pt x="11382" y="37359"/>
                  </a:cubicBezTo>
                  <a:cubicBezTo>
                    <a:pt x="11382" y="36765"/>
                    <a:pt x="11154" y="36232"/>
                    <a:pt x="10757" y="35835"/>
                  </a:cubicBezTo>
                  <a:lnTo>
                    <a:pt x="3581" y="28644"/>
                  </a:lnTo>
                  <a:cubicBezTo>
                    <a:pt x="2850" y="27943"/>
                    <a:pt x="2850" y="26785"/>
                    <a:pt x="3581" y="26054"/>
                  </a:cubicBezTo>
                  <a:lnTo>
                    <a:pt x="8274" y="21346"/>
                  </a:lnTo>
                  <a:cubicBezTo>
                    <a:pt x="8624" y="21011"/>
                    <a:pt x="9081" y="20813"/>
                    <a:pt x="9569" y="20813"/>
                  </a:cubicBezTo>
                  <a:lnTo>
                    <a:pt x="10209" y="20813"/>
                  </a:lnTo>
                  <a:cubicBezTo>
                    <a:pt x="10788" y="20813"/>
                    <a:pt x="11321" y="20584"/>
                    <a:pt x="11732" y="20188"/>
                  </a:cubicBezTo>
                  <a:lnTo>
                    <a:pt x="12753" y="19167"/>
                  </a:lnTo>
                  <a:cubicBezTo>
                    <a:pt x="13149" y="18741"/>
                    <a:pt x="13378" y="18208"/>
                    <a:pt x="13378" y="17644"/>
                  </a:cubicBezTo>
                  <a:cubicBezTo>
                    <a:pt x="13378" y="17050"/>
                    <a:pt x="13149" y="16516"/>
                    <a:pt x="12753" y="16120"/>
                  </a:cubicBezTo>
                  <a:cubicBezTo>
                    <a:pt x="12418" y="15770"/>
                    <a:pt x="12220" y="15313"/>
                    <a:pt x="12220" y="14825"/>
                  </a:cubicBezTo>
                  <a:cubicBezTo>
                    <a:pt x="12220" y="14322"/>
                    <a:pt x="12418" y="13865"/>
                    <a:pt x="12753" y="13530"/>
                  </a:cubicBezTo>
                  <a:lnTo>
                    <a:pt x="14140" y="12128"/>
                  </a:lnTo>
                  <a:cubicBezTo>
                    <a:pt x="14490" y="11793"/>
                    <a:pt x="14947" y="11595"/>
                    <a:pt x="15435" y="11595"/>
                  </a:cubicBezTo>
                  <a:cubicBezTo>
                    <a:pt x="15938" y="11595"/>
                    <a:pt x="16395" y="11793"/>
                    <a:pt x="16730" y="12128"/>
                  </a:cubicBezTo>
                  <a:lnTo>
                    <a:pt x="19107" y="14520"/>
                  </a:lnTo>
                  <a:cubicBezTo>
                    <a:pt x="19526" y="14939"/>
                    <a:pt x="20074" y="15149"/>
                    <a:pt x="20623" y="15149"/>
                  </a:cubicBezTo>
                  <a:cubicBezTo>
                    <a:pt x="21171" y="15149"/>
                    <a:pt x="21720" y="14939"/>
                    <a:pt x="22139" y="14520"/>
                  </a:cubicBezTo>
                  <a:lnTo>
                    <a:pt x="23297" y="13347"/>
                  </a:lnTo>
                  <a:cubicBezTo>
                    <a:pt x="23708" y="12936"/>
                    <a:pt x="23936" y="12403"/>
                    <a:pt x="23936" y="11824"/>
                  </a:cubicBezTo>
                  <a:cubicBezTo>
                    <a:pt x="23936" y="11260"/>
                    <a:pt x="23708" y="10711"/>
                    <a:pt x="23297" y="10300"/>
                  </a:cubicBezTo>
                  <a:lnTo>
                    <a:pt x="12997" y="1"/>
                  </a:lnTo>
                  <a:close/>
                </a:path>
              </a:pathLst>
            </a:custGeom>
            <a:gradFill>
              <a:gsLst>
                <a:gs pos="0">
                  <a:schemeClr val="lt2"/>
                </a:gs>
                <a:gs pos="40000">
                  <a:srgbClr val="FF9900">
                    <a:alpha val="40784"/>
                  </a:srgbClr>
                </a:gs>
                <a:gs pos="100000">
                  <a:srgbClr val="FFFFFF">
                    <a:alpha val="0"/>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78" name="Google Shape;778;p19"/>
            <p:cNvSpPr/>
            <p:nvPr/>
          </p:nvSpPr>
          <p:spPr>
            <a:xfrm rot="-5400000">
              <a:off x="5282230" y="-899603"/>
              <a:ext cx="981776" cy="2307791"/>
            </a:xfrm>
            <a:custGeom>
              <a:avLst/>
              <a:gdLst/>
              <a:ahLst/>
              <a:cxnLst/>
              <a:rect l="l" t="t" r="r" b="b"/>
              <a:pathLst>
                <a:path w="23937" h="56267" extrusionOk="0">
                  <a:moveTo>
                    <a:pt x="12997" y="0"/>
                  </a:moveTo>
                  <a:lnTo>
                    <a:pt x="12784" y="214"/>
                  </a:lnTo>
                  <a:lnTo>
                    <a:pt x="23098" y="10513"/>
                  </a:lnTo>
                  <a:cubicBezTo>
                    <a:pt x="23434" y="10848"/>
                    <a:pt x="23632" y="11305"/>
                    <a:pt x="23632" y="11808"/>
                  </a:cubicBezTo>
                  <a:cubicBezTo>
                    <a:pt x="23632" y="12296"/>
                    <a:pt x="23434" y="12753"/>
                    <a:pt x="23098" y="13103"/>
                  </a:cubicBezTo>
                  <a:lnTo>
                    <a:pt x="21925" y="14261"/>
                  </a:lnTo>
                  <a:cubicBezTo>
                    <a:pt x="21575" y="14627"/>
                    <a:pt x="21110" y="14810"/>
                    <a:pt x="20642" y="14810"/>
                  </a:cubicBezTo>
                  <a:cubicBezTo>
                    <a:pt x="20173" y="14810"/>
                    <a:pt x="19701" y="14627"/>
                    <a:pt x="19335" y="14261"/>
                  </a:cubicBezTo>
                  <a:lnTo>
                    <a:pt x="16958" y="11884"/>
                  </a:lnTo>
                  <a:cubicBezTo>
                    <a:pt x="16547" y="11488"/>
                    <a:pt x="16029" y="11260"/>
                    <a:pt x="15435" y="11260"/>
                  </a:cubicBezTo>
                  <a:cubicBezTo>
                    <a:pt x="14840" y="11260"/>
                    <a:pt x="14307" y="11488"/>
                    <a:pt x="13911" y="11884"/>
                  </a:cubicBezTo>
                  <a:lnTo>
                    <a:pt x="12525" y="13271"/>
                  </a:lnTo>
                  <a:cubicBezTo>
                    <a:pt x="11687" y="14109"/>
                    <a:pt x="11687" y="15465"/>
                    <a:pt x="12525" y="16303"/>
                  </a:cubicBezTo>
                  <a:cubicBezTo>
                    <a:pt x="12860" y="16638"/>
                    <a:pt x="13058" y="17095"/>
                    <a:pt x="13058" y="17598"/>
                  </a:cubicBezTo>
                  <a:cubicBezTo>
                    <a:pt x="13058" y="18085"/>
                    <a:pt x="12860" y="18543"/>
                    <a:pt x="12525" y="18893"/>
                  </a:cubicBezTo>
                  <a:lnTo>
                    <a:pt x="11489" y="19914"/>
                  </a:lnTo>
                  <a:cubicBezTo>
                    <a:pt x="11153" y="20264"/>
                    <a:pt x="10696" y="20447"/>
                    <a:pt x="10193" y="20447"/>
                  </a:cubicBezTo>
                  <a:lnTo>
                    <a:pt x="9569" y="20447"/>
                  </a:lnTo>
                  <a:cubicBezTo>
                    <a:pt x="8975" y="20447"/>
                    <a:pt x="8441" y="20676"/>
                    <a:pt x="8045" y="21087"/>
                  </a:cubicBezTo>
                  <a:lnTo>
                    <a:pt x="3337" y="25780"/>
                  </a:lnTo>
                  <a:cubicBezTo>
                    <a:pt x="2941" y="26206"/>
                    <a:pt x="2713" y="26739"/>
                    <a:pt x="2713" y="27303"/>
                  </a:cubicBezTo>
                  <a:cubicBezTo>
                    <a:pt x="2713" y="27897"/>
                    <a:pt x="2941" y="28431"/>
                    <a:pt x="3337" y="28827"/>
                  </a:cubicBezTo>
                  <a:lnTo>
                    <a:pt x="10529" y="36018"/>
                  </a:lnTo>
                  <a:cubicBezTo>
                    <a:pt x="11245" y="36719"/>
                    <a:pt x="11245" y="37877"/>
                    <a:pt x="10529" y="38608"/>
                  </a:cubicBezTo>
                  <a:lnTo>
                    <a:pt x="8198" y="40924"/>
                  </a:lnTo>
                  <a:cubicBezTo>
                    <a:pt x="7801" y="41351"/>
                    <a:pt x="7573" y="41884"/>
                    <a:pt x="7573" y="42448"/>
                  </a:cubicBezTo>
                  <a:lnTo>
                    <a:pt x="7573" y="47704"/>
                  </a:lnTo>
                  <a:cubicBezTo>
                    <a:pt x="7573" y="48207"/>
                    <a:pt x="7375" y="48664"/>
                    <a:pt x="7040" y="48999"/>
                  </a:cubicBezTo>
                  <a:lnTo>
                    <a:pt x="1" y="56053"/>
                  </a:lnTo>
                  <a:lnTo>
                    <a:pt x="199" y="56267"/>
                  </a:lnTo>
                  <a:lnTo>
                    <a:pt x="7268" y="49212"/>
                  </a:lnTo>
                  <a:cubicBezTo>
                    <a:pt x="7664" y="48801"/>
                    <a:pt x="7893" y="48268"/>
                    <a:pt x="7893" y="47689"/>
                  </a:cubicBezTo>
                  <a:lnTo>
                    <a:pt x="7893" y="42432"/>
                  </a:lnTo>
                  <a:cubicBezTo>
                    <a:pt x="7893" y="41945"/>
                    <a:pt x="8091" y="41473"/>
                    <a:pt x="8426" y="41137"/>
                  </a:cubicBezTo>
                  <a:lnTo>
                    <a:pt x="10757" y="38806"/>
                  </a:lnTo>
                  <a:cubicBezTo>
                    <a:pt x="11595" y="37984"/>
                    <a:pt x="11595" y="36628"/>
                    <a:pt x="10757" y="35790"/>
                  </a:cubicBezTo>
                  <a:lnTo>
                    <a:pt x="3581" y="28598"/>
                  </a:lnTo>
                  <a:cubicBezTo>
                    <a:pt x="3231" y="28263"/>
                    <a:pt x="3048" y="27806"/>
                    <a:pt x="3048" y="27318"/>
                  </a:cubicBezTo>
                  <a:cubicBezTo>
                    <a:pt x="3048" y="26816"/>
                    <a:pt x="3231" y="26359"/>
                    <a:pt x="3581" y="26023"/>
                  </a:cubicBezTo>
                  <a:lnTo>
                    <a:pt x="8274" y="21346"/>
                  </a:lnTo>
                  <a:cubicBezTo>
                    <a:pt x="8624" y="21011"/>
                    <a:pt x="9081" y="20813"/>
                    <a:pt x="9569" y="20813"/>
                  </a:cubicBezTo>
                  <a:lnTo>
                    <a:pt x="10209" y="20813"/>
                  </a:lnTo>
                  <a:cubicBezTo>
                    <a:pt x="10788" y="20813"/>
                    <a:pt x="11321" y="20584"/>
                    <a:pt x="11732" y="20188"/>
                  </a:cubicBezTo>
                  <a:lnTo>
                    <a:pt x="12753" y="19152"/>
                  </a:lnTo>
                  <a:cubicBezTo>
                    <a:pt x="13149" y="18741"/>
                    <a:pt x="13378" y="18207"/>
                    <a:pt x="13378" y="17628"/>
                  </a:cubicBezTo>
                  <a:cubicBezTo>
                    <a:pt x="13378" y="17049"/>
                    <a:pt x="13149" y="16516"/>
                    <a:pt x="12753" y="16105"/>
                  </a:cubicBezTo>
                  <a:cubicBezTo>
                    <a:pt x="12037" y="15404"/>
                    <a:pt x="12037" y="14246"/>
                    <a:pt x="12753" y="13515"/>
                  </a:cubicBezTo>
                  <a:lnTo>
                    <a:pt x="14140" y="12128"/>
                  </a:lnTo>
                  <a:cubicBezTo>
                    <a:pt x="14490" y="11793"/>
                    <a:pt x="14947" y="11595"/>
                    <a:pt x="15435" y="11595"/>
                  </a:cubicBezTo>
                  <a:cubicBezTo>
                    <a:pt x="15937" y="11595"/>
                    <a:pt x="16395" y="11793"/>
                    <a:pt x="16730" y="12128"/>
                  </a:cubicBezTo>
                  <a:lnTo>
                    <a:pt x="19106" y="14505"/>
                  </a:lnTo>
                  <a:cubicBezTo>
                    <a:pt x="19525" y="14924"/>
                    <a:pt x="20074" y="15133"/>
                    <a:pt x="20622" y="15133"/>
                  </a:cubicBezTo>
                  <a:cubicBezTo>
                    <a:pt x="21171" y="15133"/>
                    <a:pt x="21719" y="14924"/>
                    <a:pt x="22138" y="14505"/>
                  </a:cubicBezTo>
                  <a:lnTo>
                    <a:pt x="23296" y="13347"/>
                  </a:lnTo>
                  <a:cubicBezTo>
                    <a:pt x="23708" y="12936"/>
                    <a:pt x="23936" y="12402"/>
                    <a:pt x="23936" y="11823"/>
                  </a:cubicBezTo>
                  <a:cubicBezTo>
                    <a:pt x="23936" y="11229"/>
                    <a:pt x="23708" y="10696"/>
                    <a:pt x="23296" y="10300"/>
                  </a:cubicBezTo>
                  <a:lnTo>
                    <a:pt x="12997" y="0"/>
                  </a:lnTo>
                  <a:close/>
                </a:path>
              </a:pathLst>
            </a:custGeom>
            <a:gradFill>
              <a:gsLst>
                <a:gs pos="0">
                  <a:srgbClr val="9900FF">
                    <a:alpha val="46666"/>
                  </a:srgbClr>
                </a:gs>
                <a:gs pos="100000">
                  <a:srgbClr val="FFFFFF">
                    <a:alpha val="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79" name="Google Shape;779;p19"/>
            <p:cNvGrpSpPr/>
            <p:nvPr/>
          </p:nvGrpSpPr>
          <p:grpSpPr>
            <a:xfrm rot="10800000">
              <a:off x="8323180" y="210225"/>
              <a:ext cx="1493503" cy="88125"/>
              <a:chOff x="124624" y="4953514"/>
              <a:chExt cx="1137387" cy="88142"/>
            </a:xfrm>
          </p:grpSpPr>
          <p:sp>
            <p:nvSpPr>
              <p:cNvPr id="780" name="Google Shape;780;p19"/>
              <p:cNvSpPr/>
              <p:nvPr/>
            </p:nvSpPr>
            <p:spPr>
              <a:xfrm rot="5400000">
                <a:off x="687043" y="4391096"/>
                <a:ext cx="12551" cy="1137387"/>
              </a:xfrm>
              <a:custGeom>
                <a:avLst/>
                <a:gdLst/>
                <a:ahLst/>
                <a:cxnLst/>
                <a:rect l="l" t="t" r="r" b="b"/>
                <a:pathLst>
                  <a:path w="306" h="27731" extrusionOk="0">
                    <a:moveTo>
                      <a:pt x="1" y="1"/>
                    </a:moveTo>
                    <a:lnTo>
                      <a:pt x="1"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1" name="Google Shape;781;p19"/>
              <p:cNvSpPr/>
              <p:nvPr/>
            </p:nvSpPr>
            <p:spPr>
              <a:xfrm rot="5400000">
                <a:off x="687063" y="4466709"/>
                <a:ext cx="12510" cy="1137387"/>
              </a:xfrm>
              <a:custGeom>
                <a:avLst/>
                <a:gdLst/>
                <a:ahLst/>
                <a:cxnLst/>
                <a:rect l="l" t="t" r="r" b="b"/>
                <a:pathLst>
                  <a:path w="305" h="27731" extrusionOk="0">
                    <a:moveTo>
                      <a:pt x="0" y="1"/>
                    </a:moveTo>
                    <a:lnTo>
                      <a:pt x="0" y="27730"/>
                    </a:lnTo>
                    <a:lnTo>
                      <a:pt x="305" y="27730"/>
                    </a:lnTo>
                    <a:lnTo>
                      <a:pt x="305" y="1"/>
                    </a:lnTo>
                    <a:close/>
                  </a:path>
                </a:pathLst>
              </a:custGeom>
              <a:gradFill>
                <a:gsLst>
                  <a:gs pos="0">
                    <a:srgbClr val="9900FF">
                      <a:alpha val="46666"/>
                      <a:alpha val="46820"/>
                    </a:srgbClr>
                  </a:gs>
                  <a:gs pos="100000">
                    <a:srgbClr val="FFFFFF">
                      <a:alpha val="0"/>
                      <a:alpha val="46820"/>
                    </a:srgbClr>
                  </a:gs>
                </a:gsLst>
                <a:path path="circle">
                  <a:fillToRect l="50000" t="50000" r="50000" b="50000"/>
                </a:path>
                <a:tileRect/>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82" name="Google Shape;782;p19"/>
            <p:cNvGrpSpPr/>
            <p:nvPr/>
          </p:nvGrpSpPr>
          <p:grpSpPr>
            <a:xfrm>
              <a:off x="4619231" y="-32636"/>
              <a:ext cx="254987" cy="255131"/>
              <a:chOff x="3678700" y="407275"/>
              <a:chExt cx="708100" cy="708500"/>
            </a:xfrm>
          </p:grpSpPr>
          <p:sp>
            <p:nvSpPr>
              <p:cNvPr id="783" name="Google Shape;783;p19"/>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4" name="Google Shape;784;p19"/>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5" name="Google Shape;785;p19"/>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6" name="Google Shape;786;p19"/>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7" name="Google Shape;787;p19"/>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8" name="Google Shape;788;p19"/>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89" name="Google Shape;789;p19"/>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90" name="Google Shape;790;p19"/>
            <p:cNvGrpSpPr/>
            <p:nvPr/>
          </p:nvGrpSpPr>
          <p:grpSpPr>
            <a:xfrm>
              <a:off x="4521806" y="126714"/>
              <a:ext cx="254987" cy="255131"/>
              <a:chOff x="3678700" y="407275"/>
              <a:chExt cx="708100" cy="708500"/>
            </a:xfrm>
          </p:grpSpPr>
          <p:sp>
            <p:nvSpPr>
              <p:cNvPr id="791" name="Google Shape;791;p19"/>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2" name="Google Shape;792;p19"/>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3" name="Google Shape;793;p19"/>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4" name="Google Shape;794;p19"/>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5" name="Google Shape;795;p19"/>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6" name="Google Shape;796;p19"/>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7" name="Google Shape;797;p19"/>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288424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339"/>
        <p:cNvGrpSpPr/>
        <p:nvPr/>
      </p:nvGrpSpPr>
      <p:grpSpPr>
        <a:xfrm>
          <a:off x="0" y="0"/>
          <a:ext cx="0" cy="0"/>
          <a:chOff x="0" y="0"/>
          <a:chExt cx="0" cy="0"/>
        </a:xfrm>
      </p:grpSpPr>
      <p:grpSp>
        <p:nvGrpSpPr>
          <p:cNvPr id="1340" name="Google Shape;1340;p30"/>
          <p:cNvGrpSpPr/>
          <p:nvPr/>
        </p:nvGrpSpPr>
        <p:grpSpPr>
          <a:xfrm>
            <a:off x="-830987" y="5234517"/>
            <a:ext cx="3777809" cy="2023716"/>
            <a:chOff x="-623241" y="3849687"/>
            <a:chExt cx="2833357" cy="1517787"/>
          </a:xfrm>
        </p:grpSpPr>
        <p:grpSp>
          <p:nvGrpSpPr>
            <p:cNvPr id="1341" name="Google Shape;1341;p30"/>
            <p:cNvGrpSpPr/>
            <p:nvPr/>
          </p:nvGrpSpPr>
          <p:grpSpPr>
            <a:xfrm rot="5400000">
              <a:off x="-879113" y="4155104"/>
              <a:ext cx="1517787" cy="906953"/>
              <a:chOff x="-55500" y="4835979"/>
              <a:chExt cx="1517787" cy="906953"/>
            </a:xfrm>
          </p:grpSpPr>
          <p:sp>
            <p:nvSpPr>
              <p:cNvPr id="1342" name="Google Shape;1342;p30"/>
              <p:cNvSpPr/>
              <p:nvPr/>
            </p:nvSpPr>
            <p:spPr>
              <a:xfrm>
                <a:off x="-55500" y="4895154"/>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3" name="Google Shape;1343;p30"/>
              <p:cNvSpPr/>
              <p:nvPr/>
            </p:nvSpPr>
            <p:spPr>
              <a:xfrm>
                <a:off x="522674" y="4951702"/>
                <a:ext cx="340329" cy="325895"/>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4" name="Google Shape;1344;p30"/>
              <p:cNvSpPr/>
              <p:nvPr/>
            </p:nvSpPr>
            <p:spPr>
              <a:xfrm>
                <a:off x="401812" y="51855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alpha val="31360"/>
                    </a:schemeClr>
                  </a:gs>
                  <a:gs pos="22000">
                    <a:schemeClr val="lt1">
                      <a:alpha val="31360"/>
                    </a:schemeClr>
                  </a:gs>
                  <a:gs pos="45000">
                    <a:srgbClr val="FFFFFF">
                      <a:alpha val="0"/>
                      <a:alpha val="31360"/>
                    </a:srgbClr>
                  </a:gs>
                  <a:gs pos="100000">
                    <a:srgbClr val="0C0A9E">
                      <a:alpha val="50196"/>
                      <a:alpha val="31360"/>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5" name="Google Shape;1345;p30"/>
              <p:cNvSpPr/>
              <p:nvPr/>
            </p:nvSpPr>
            <p:spPr>
              <a:xfrm>
                <a:off x="880250" y="4835979"/>
                <a:ext cx="582037" cy="55735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22000">
                    <a:schemeClr val="lt1"/>
                  </a:gs>
                  <a:gs pos="45000">
                    <a:srgbClr val="FFFFFF">
                      <a:alpha val="0"/>
                    </a:srgbClr>
                  </a:gs>
                  <a:gs pos="100000">
                    <a:srgbClr val="0C0A9E">
                      <a:alpha val="50196"/>
                    </a:srgbClr>
                  </a:gs>
                </a:gsLst>
                <a:lin ang="2698631"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346" name="Google Shape;1346;p30"/>
            <p:cNvGrpSpPr/>
            <p:nvPr/>
          </p:nvGrpSpPr>
          <p:grpSpPr>
            <a:xfrm>
              <a:off x="-623241" y="3946426"/>
              <a:ext cx="2833357" cy="1421047"/>
              <a:chOff x="-677366" y="4067276"/>
              <a:chExt cx="2833357" cy="1421047"/>
            </a:xfrm>
          </p:grpSpPr>
          <p:sp>
            <p:nvSpPr>
              <p:cNvPr id="1347" name="Google Shape;1347;p30"/>
              <p:cNvSpPr/>
              <p:nvPr/>
            </p:nvSpPr>
            <p:spPr>
              <a:xfrm rot="5400000">
                <a:off x="28789" y="3361120"/>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48" name="Google Shape;1348;p30"/>
              <p:cNvGrpSpPr/>
              <p:nvPr/>
            </p:nvGrpSpPr>
            <p:grpSpPr>
              <a:xfrm>
                <a:off x="317735" y="4614472"/>
                <a:ext cx="161977" cy="161940"/>
                <a:chOff x="1101075" y="2142375"/>
                <a:chExt cx="439200" cy="439100"/>
              </a:xfrm>
            </p:grpSpPr>
            <p:sp>
              <p:nvSpPr>
                <p:cNvPr id="1349" name="Google Shape;1349;p30"/>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0" name="Google Shape;1350;p30"/>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351" name="Google Shape;1351;p30"/>
              <p:cNvGrpSpPr/>
              <p:nvPr/>
            </p:nvGrpSpPr>
            <p:grpSpPr>
              <a:xfrm rot="10800000">
                <a:off x="1700151" y="5032693"/>
                <a:ext cx="161977" cy="161940"/>
                <a:chOff x="1101075" y="2142375"/>
                <a:chExt cx="439200" cy="439100"/>
              </a:xfrm>
            </p:grpSpPr>
            <p:sp>
              <p:nvSpPr>
                <p:cNvPr id="1352" name="Google Shape;1352;p30"/>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53" name="Google Shape;1353;p30"/>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rgbClr val="9900FF">
                        <a:alpha val="46666"/>
                      </a:srgbClr>
                    </a:gs>
                    <a:gs pos="100000">
                      <a:srgbClr val="FFFFFF">
                        <a:alpha val="0"/>
                      </a:srgbClr>
                    </a:gs>
                  </a:gsLst>
                  <a:lin ang="108014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1354" name="Google Shape;1354;p30"/>
            <p:cNvSpPr/>
            <p:nvPr/>
          </p:nvSpPr>
          <p:spPr>
            <a:xfrm rot="-5400000">
              <a:off x="289120" y="3696219"/>
              <a:ext cx="503090" cy="2327806"/>
            </a:xfrm>
            <a:custGeom>
              <a:avLst/>
              <a:gdLst/>
              <a:ahLst/>
              <a:cxnLst/>
              <a:rect l="l" t="t" r="r" b="b"/>
              <a:pathLst>
                <a:path w="12266" h="56755" extrusionOk="0">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355" name="Google Shape;1355;p30"/>
          <p:cNvGrpSpPr/>
          <p:nvPr/>
        </p:nvGrpSpPr>
        <p:grpSpPr>
          <a:xfrm>
            <a:off x="8431901" y="-2237665"/>
            <a:ext cx="5585599" cy="4087832"/>
            <a:chOff x="6171525" y="-1678249"/>
            <a:chExt cx="4189199" cy="3065874"/>
          </a:xfrm>
        </p:grpSpPr>
        <p:sp>
          <p:nvSpPr>
            <p:cNvPr id="1356" name="Google Shape;1356;p30"/>
            <p:cNvSpPr/>
            <p:nvPr/>
          </p:nvSpPr>
          <p:spPr>
            <a:xfrm rot="-5400000">
              <a:off x="6808863" y="-808395"/>
              <a:ext cx="1558682"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pic>
          <p:nvPicPr>
            <p:cNvPr id="1357" name="Google Shape;1357;p30"/>
            <p:cNvPicPr preferRelativeResize="0"/>
            <p:nvPr/>
          </p:nvPicPr>
          <p:blipFill rotWithShape="1">
            <a:blip r:embed="rId2">
              <a:alphaModFix/>
            </a:blip>
            <a:srcRect l="16960" t="24718" r="7121" b="26177"/>
            <a:stretch/>
          </p:blipFill>
          <p:spPr>
            <a:xfrm>
              <a:off x="6587425" y="-1678249"/>
              <a:ext cx="3773299" cy="2879876"/>
            </a:xfrm>
            <a:prstGeom prst="rect">
              <a:avLst/>
            </a:prstGeom>
            <a:noFill/>
            <a:ln>
              <a:noFill/>
            </a:ln>
          </p:spPr>
        </p:pic>
        <p:sp>
          <p:nvSpPr>
            <p:cNvPr id="1358" name="Google Shape;1358;p30"/>
            <p:cNvSpPr/>
            <p:nvPr/>
          </p:nvSpPr>
          <p:spPr>
            <a:xfrm>
              <a:off x="8292929" y="-80469"/>
              <a:ext cx="904284" cy="865933"/>
            </a:xfrm>
            <a:custGeom>
              <a:avLst/>
              <a:gdLst/>
              <a:ahLst/>
              <a:cxnLst/>
              <a:rect l="l" t="t" r="r" b="b"/>
              <a:pathLst>
                <a:path w="36902" h="35337" extrusionOk="0">
                  <a:moveTo>
                    <a:pt x="18449" y="1"/>
                  </a:moveTo>
                  <a:cubicBezTo>
                    <a:pt x="16409" y="1"/>
                    <a:pt x="14368" y="778"/>
                    <a:pt x="12814" y="2332"/>
                  </a:cubicBezTo>
                  <a:lnTo>
                    <a:pt x="3108" y="12037"/>
                  </a:lnTo>
                  <a:cubicBezTo>
                    <a:pt x="0" y="15145"/>
                    <a:pt x="0" y="20189"/>
                    <a:pt x="3108" y="23297"/>
                  </a:cubicBezTo>
                  <a:lnTo>
                    <a:pt x="12814" y="33017"/>
                  </a:lnTo>
                  <a:cubicBezTo>
                    <a:pt x="14368" y="34564"/>
                    <a:pt x="16405" y="35337"/>
                    <a:pt x="18443" y="35337"/>
                  </a:cubicBezTo>
                  <a:cubicBezTo>
                    <a:pt x="20481" y="35337"/>
                    <a:pt x="22519" y="34564"/>
                    <a:pt x="24073" y="33017"/>
                  </a:cubicBezTo>
                  <a:lnTo>
                    <a:pt x="33794" y="23297"/>
                  </a:lnTo>
                  <a:cubicBezTo>
                    <a:pt x="36902" y="20189"/>
                    <a:pt x="36902" y="15145"/>
                    <a:pt x="33794" y="12037"/>
                  </a:cubicBezTo>
                  <a:lnTo>
                    <a:pt x="24073" y="2332"/>
                  </a:lnTo>
                  <a:cubicBezTo>
                    <a:pt x="22527" y="778"/>
                    <a:pt x="20489" y="1"/>
                    <a:pt x="18449"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59" name="Google Shape;1359;p30"/>
            <p:cNvGrpSpPr/>
            <p:nvPr/>
          </p:nvGrpSpPr>
          <p:grpSpPr>
            <a:xfrm rot="-2700000">
              <a:off x="8302147" y="61289"/>
              <a:ext cx="582044" cy="582419"/>
              <a:chOff x="959750" y="3039275"/>
              <a:chExt cx="582050" cy="582425"/>
            </a:xfrm>
          </p:grpSpPr>
          <p:sp>
            <p:nvSpPr>
              <p:cNvPr id="1360" name="Google Shape;1360;p30"/>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1" name="Google Shape;1361;p30"/>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2" name="Google Shape;1362;p30"/>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3" name="Google Shape;1363;p30"/>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4" name="Google Shape;1364;p30"/>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5" name="Google Shape;1365;p30"/>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6" name="Google Shape;1366;p30"/>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367" name="Google Shape;1367;p30"/>
            <p:cNvGrpSpPr/>
            <p:nvPr/>
          </p:nvGrpSpPr>
          <p:grpSpPr>
            <a:xfrm rot="-2700000">
              <a:off x="8551447" y="61289"/>
              <a:ext cx="582044" cy="582419"/>
              <a:chOff x="959750" y="3039275"/>
              <a:chExt cx="582050" cy="582425"/>
            </a:xfrm>
          </p:grpSpPr>
          <p:sp>
            <p:nvSpPr>
              <p:cNvPr id="1368" name="Google Shape;1368;p30"/>
              <p:cNvSpPr/>
              <p:nvPr/>
            </p:nvSpPr>
            <p:spPr>
              <a:xfrm>
                <a:off x="959750" y="3498275"/>
                <a:ext cx="123450" cy="123425"/>
              </a:xfrm>
              <a:custGeom>
                <a:avLst/>
                <a:gdLst/>
                <a:ahLst/>
                <a:cxnLst/>
                <a:rect l="l" t="t" r="r" b="b"/>
                <a:pathLst>
                  <a:path w="4938" h="4937" extrusionOk="0">
                    <a:moveTo>
                      <a:pt x="1403" y="0"/>
                    </a:moveTo>
                    <a:lnTo>
                      <a:pt x="1" y="1402"/>
                    </a:lnTo>
                    <a:lnTo>
                      <a:pt x="3536" y="4937"/>
                    </a:lnTo>
                    <a:lnTo>
                      <a:pt x="4937" y="3535"/>
                    </a:lnTo>
                    <a:lnTo>
                      <a:pt x="1403"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69" name="Google Shape;1369;p30"/>
              <p:cNvSpPr/>
              <p:nvPr/>
            </p:nvSpPr>
            <p:spPr>
              <a:xfrm>
                <a:off x="1035950" y="3421700"/>
                <a:ext cx="123425" cy="123825"/>
              </a:xfrm>
              <a:custGeom>
                <a:avLst/>
                <a:gdLst/>
                <a:ahLst/>
                <a:cxnLst/>
                <a:rect l="l" t="t" r="r" b="b"/>
                <a:pathLst>
                  <a:path w="4937" h="4953" extrusionOk="0">
                    <a:moveTo>
                      <a:pt x="1402" y="1"/>
                    </a:moveTo>
                    <a:lnTo>
                      <a:pt x="0" y="1403"/>
                    </a:lnTo>
                    <a:lnTo>
                      <a:pt x="3535" y="4952"/>
                    </a:lnTo>
                    <a:lnTo>
                      <a:pt x="4937" y="3551"/>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0" name="Google Shape;1370;p30"/>
              <p:cNvSpPr/>
              <p:nvPr/>
            </p:nvSpPr>
            <p:spPr>
              <a:xfrm>
                <a:off x="1112500" y="3345525"/>
                <a:ext cx="123825" cy="123450"/>
              </a:xfrm>
              <a:custGeom>
                <a:avLst/>
                <a:gdLst/>
                <a:ahLst/>
                <a:cxnLst/>
                <a:rect l="l" t="t" r="r" b="b"/>
                <a:pathLst>
                  <a:path w="4953" h="4938" extrusionOk="0">
                    <a:moveTo>
                      <a:pt x="1402" y="1"/>
                    </a:moveTo>
                    <a:lnTo>
                      <a:pt x="1" y="1402"/>
                    </a:lnTo>
                    <a:lnTo>
                      <a:pt x="3551" y="4937"/>
                    </a:lnTo>
                    <a:lnTo>
                      <a:pt x="4952"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1" name="Google Shape;1371;p30"/>
              <p:cNvSpPr/>
              <p:nvPr/>
            </p:nvSpPr>
            <p:spPr>
              <a:xfrm>
                <a:off x="1188675" y="3268975"/>
                <a:ext cx="123825" cy="123425"/>
              </a:xfrm>
              <a:custGeom>
                <a:avLst/>
                <a:gdLst/>
                <a:ahLst/>
                <a:cxnLst/>
                <a:rect l="l" t="t" r="r" b="b"/>
                <a:pathLst>
                  <a:path w="4953" h="4937" extrusionOk="0">
                    <a:moveTo>
                      <a:pt x="1402" y="0"/>
                    </a:moveTo>
                    <a:lnTo>
                      <a:pt x="1" y="1402"/>
                    </a:lnTo>
                    <a:lnTo>
                      <a:pt x="3551" y="4937"/>
                    </a:lnTo>
                    <a:lnTo>
                      <a:pt x="4952" y="3550"/>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2" name="Google Shape;1372;p30"/>
              <p:cNvSpPr/>
              <p:nvPr/>
            </p:nvSpPr>
            <p:spPr>
              <a:xfrm>
                <a:off x="1265625" y="3192800"/>
                <a:ext cx="123425" cy="123425"/>
              </a:xfrm>
              <a:custGeom>
                <a:avLst/>
                <a:gdLst/>
                <a:ahLst/>
                <a:cxnLst/>
                <a:rect l="l" t="t" r="r" b="b"/>
                <a:pathLst>
                  <a:path w="4937" h="4937" extrusionOk="0">
                    <a:moveTo>
                      <a:pt x="1402" y="0"/>
                    </a:moveTo>
                    <a:lnTo>
                      <a:pt x="0" y="1386"/>
                    </a:lnTo>
                    <a:lnTo>
                      <a:pt x="3535" y="4936"/>
                    </a:lnTo>
                    <a:lnTo>
                      <a:pt x="4937" y="3535"/>
                    </a:lnTo>
                    <a:lnTo>
                      <a:pt x="1402" y="0"/>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3" name="Google Shape;1373;p30"/>
              <p:cNvSpPr/>
              <p:nvPr/>
            </p:nvSpPr>
            <p:spPr>
              <a:xfrm>
                <a:off x="1341800" y="3116225"/>
                <a:ext cx="123450" cy="123450"/>
              </a:xfrm>
              <a:custGeom>
                <a:avLst/>
                <a:gdLst/>
                <a:ahLst/>
                <a:cxnLst/>
                <a:rect l="l" t="t" r="r" b="b"/>
                <a:pathLst>
                  <a:path w="4938" h="4938" extrusionOk="0">
                    <a:moveTo>
                      <a:pt x="1402" y="1"/>
                    </a:moveTo>
                    <a:lnTo>
                      <a:pt x="1" y="1402"/>
                    </a:lnTo>
                    <a:lnTo>
                      <a:pt x="3535" y="4937"/>
                    </a:lnTo>
                    <a:lnTo>
                      <a:pt x="4937" y="3535"/>
                    </a:lnTo>
                    <a:lnTo>
                      <a:pt x="1402"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4" name="Google Shape;1374;p30"/>
              <p:cNvSpPr/>
              <p:nvPr/>
            </p:nvSpPr>
            <p:spPr>
              <a:xfrm>
                <a:off x="1418375" y="3039275"/>
                <a:ext cx="123425" cy="123825"/>
              </a:xfrm>
              <a:custGeom>
                <a:avLst/>
                <a:gdLst/>
                <a:ahLst/>
                <a:cxnLst/>
                <a:rect l="l" t="t" r="r" b="b"/>
                <a:pathLst>
                  <a:path w="4937" h="4953" extrusionOk="0">
                    <a:moveTo>
                      <a:pt x="1387" y="1"/>
                    </a:moveTo>
                    <a:lnTo>
                      <a:pt x="0" y="1403"/>
                    </a:lnTo>
                    <a:lnTo>
                      <a:pt x="3535" y="4953"/>
                    </a:lnTo>
                    <a:lnTo>
                      <a:pt x="4936" y="3551"/>
                    </a:lnTo>
                    <a:lnTo>
                      <a:pt x="1387" y="1"/>
                    </a:lnTo>
                    <a:close/>
                  </a:path>
                </a:pathLst>
              </a:custGeom>
              <a:gradFill>
                <a:gsLst>
                  <a:gs pos="0">
                    <a:srgbClr val="9900FF">
                      <a:alpha val="46666"/>
                      <a:alpha val="37270"/>
                    </a:srgbClr>
                  </a:gs>
                  <a:gs pos="100000">
                    <a:srgbClr val="FFFFFF">
                      <a:alpha val="0"/>
                      <a:alpha val="37270"/>
                    </a:srgbClr>
                  </a:gs>
                </a:gsLst>
                <a:lin ang="540070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375" name="Google Shape;1375;p30"/>
          <p:cNvGrpSpPr/>
          <p:nvPr/>
        </p:nvGrpSpPr>
        <p:grpSpPr>
          <a:xfrm rot="2700000">
            <a:off x="11927096" y="3136236"/>
            <a:ext cx="585595" cy="585461"/>
            <a:chOff x="1101075" y="2142375"/>
            <a:chExt cx="439200" cy="439100"/>
          </a:xfrm>
        </p:grpSpPr>
        <p:sp>
          <p:nvSpPr>
            <p:cNvPr id="1376" name="Google Shape;1376;p30"/>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7" name="Google Shape;1377;p30"/>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2"/>
                </a:gs>
                <a:gs pos="78000">
                  <a:schemeClr val="lt1"/>
                </a:gs>
                <a:gs pos="100000">
                  <a:schemeClr val="lt1"/>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6666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378"/>
        <p:cNvGrpSpPr/>
        <p:nvPr/>
      </p:nvGrpSpPr>
      <p:grpSpPr>
        <a:xfrm>
          <a:off x="0" y="0"/>
          <a:ext cx="0" cy="0"/>
          <a:chOff x="0" y="0"/>
          <a:chExt cx="0" cy="0"/>
        </a:xfrm>
      </p:grpSpPr>
      <p:grpSp>
        <p:nvGrpSpPr>
          <p:cNvPr id="1379" name="Google Shape;1379;p31"/>
          <p:cNvGrpSpPr/>
          <p:nvPr/>
        </p:nvGrpSpPr>
        <p:grpSpPr>
          <a:xfrm>
            <a:off x="11110069" y="-9"/>
            <a:ext cx="3181535" cy="4391831"/>
            <a:chOff x="8256351" y="-7"/>
            <a:chExt cx="2386151" cy="3293873"/>
          </a:xfrm>
        </p:grpSpPr>
        <p:pic>
          <p:nvPicPr>
            <p:cNvPr id="1380" name="Google Shape;1380;p31"/>
            <p:cNvPicPr preferRelativeResize="0"/>
            <p:nvPr/>
          </p:nvPicPr>
          <p:blipFill rotWithShape="1">
            <a:blip r:embed="rId2">
              <a:alphaModFix/>
            </a:blip>
            <a:srcRect l="16960" t="24718" r="7121" b="26177"/>
            <a:stretch/>
          </p:blipFill>
          <p:spPr>
            <a:xfrm rot="5400000">
              <a:off x="7886227" y="537590"/>
              <a:ext cx="3126400" cy="2386151"/>
            </a:xfrm>
            <a:prstGeom prst="rect">
              <a:avLst/>
            </a:prstGeom>
            <a:noFill/>
            <a:ln>
              <a:noFill/>
            </a:ln>
          </p:spPr>
        </p:pic>
        <p:grpSp>
          <p:nvGrpSpPr>
            <p:cNvPr id="1381" name="Google Shape;1381;p31"/>
            <p:cNvGrpSpPr/>
            <p:nvPr/>
          </p:nvGrpSpPr>
          <p:grpSpPr>
            <a:xfrm rot="10800000">
              <a:off x="8452444" y="-7"/>
              <a:ext cx="325154" cy="1788670"/>
              <a:chOff x="8869019" y="-622132"/>
              <a:chExt cx="325154" cy="1788670"/>
            </a:xfrm>
          </p:grpSpPr>
          <p:sp>
            <p:nvSpPr>
              <p:cNvPr id="1382" name="Google Shape;1382;p31"/>
              <p:cNvSpPr/>
              <p:nvPr/>
            </p:nvSpPr>
            <p:spPr>
              <a:xfrm rot="10800000">
                <a:off x="8869019" y="-622132"/>
                <a:ext cx="246869" cy="1703243"/>
              </a:xfrm>
              <a:custGeom>
                <a:avLst/>
                <a:gdLst/>
                <a:ahLst/>
                <a:cxnLst/>
                <a:rect l="l" t="t" r="r" b="b"/>
                <a:pathLst>
                  <a:path w="6019" h="29909" extrusionOk="0">
                    <a:moveTo>
                      <a:pt x="1" y="1"/>
                    </a:moveTo>
                    <a:lnTo>
                      <a:pt x="1" y="306"/>
                    </a:lnTo>
                    <a:lnTo>
                      <a:pt x="5699" y="306"/>
                    </a:lnTo>
                    <a:lnTo>
                      <a:pt x="5699" y="29909"/>
                    </a:lnTo>
                    <a:lnTo>
                      <a:pt x="6019" y="29909"/>
                    </a:lnTo>
                    <a:lnTo>
                      <a:pt x="601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83" name="Google Shape;1383;p31"/>
              <p:cNvGrpSpPr/>
              <p:nvPr/>
            </p:nvGrpSpPr>
            <p:grpSpPr>
              <a:xfrm rot="1800062">
                <a:off x="9035610" y="1007995"/>
                <a:ext cx="134040" cy="134009"/>
                <a:chOff x="1101075" y="2142375"/>
                <a:chExt cx="439200" cy="439100"/>
              </a:xfrm>
            </p:grpSpPr>
            <p:sp>
              <p:nvSpPr>
                <p:cNvPr id="1384" name="Google Shape;1384;p31"/>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2"/>
                    </a:gs>
                    <a:gs pos="40000">
                      <a:srgbClr val="FF9900">
                        <a:alpha val="40784"/>
                      </a:srgbClr>
                    </a:gs>
                    <a:gs pos="100000">
                      <a:srgbClr val="FFFFFF">
                        <a:alpha val="0"/>
                      </a:srgbClr>
                    </a:gs>
                  </a:gsLst>
                  <a:lin ang="2698631"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5" name="Google Shape;1385;p31"/>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grpSp>
        <p:nvGrpSpPr>
          <p:cNvPr id="1386" name="Google Shape;1386;p31"/>
          <p:cNvGrpSpPr/>
          <p:nvPr/>
        </p:nvGrpSpPr>
        <p:grpSpPr>
          <a:xfrm>
            <a:off x="-284700" y="228300"/>
            <a:ext cx="585600" cy="585467"/>
            <a:chOff x="1101075" y="2142375"/>
            <a:chExt cx="439200" cy="439100"/>
          </a:xfrm>
        </p:grpSpPr>
        <p:sp>
          <p:nvSpPr>
            <p:cNvPr id="1387" name="Google Shape;1387;p31"/>
            <p:cNvSpPr/>
            <p:nvPr/>
          </p:nvSpPr>
          <p:spPr>
            <a:xfrm>
              <a:off x="1101075" y="2142375"/>
              <a:ext cx="439200" cy="439100"/>
            </a:xfrm>
            <a:custGeom>
              <a:avLst/>
              <a:gdLst/>
              <a:ahLst/>
              <a:cxnLst/>
              <a:rect l="l" t="t" r="r" b="b"/>
              <a:pathLst>
                <a:path w="17568" h="17564" extrusionOk="0">
                  <a:moveTo>
                    <a:pt x="8792" y="1291"/>
                  </a:moveTo>
                  <a:cubicBezTo>
                    <a:pt x="10711" y="1291"/>
                    <a:pt x="12631" y="2008"/>
                    <a:pt x="14094" y="3501"/>
                  </a:cubicBezTo>
                  <a:cubicBezTo>
                    <a:pt x="15526" y="4902"/>
                    <a:pt x="16303" y="6807"/>
                    <a:pt x="16303" y="8803"/>
                  </a:cubicBezTo>
                  <a:cubicBezTo>
                    <a:pt x="16303" y="10814"/>
                    <a:pt x="15526" y="12688"/>
                    <a:pt x="14094" y="14120"/>
                  </a:cubicBezTo>
                  <a:cubicBezTo>
                    <a:pt x="12692" y="15552"/>
                    <a:pt x="10788" y="16329"/>
                    <a:pt x="8792" y="16329"/>
                  </a:cubicBezTo>
                  <a:cubicBezTo>
                    <a:pt x="6780" y="16329"/>
                    <a:pt x="4906" y="15552"/>
                    <a:pt x="3474" y="14120"/>
                  </a:cubicBezTo>
                  <a:cubicBezTo>
                    <a:pt x="2042" y="12718"/>
                    <a:pt x="1265" y="10814"/>
                    <a:pt x="1265" y="8803"/>
                  </a:cubicBezTo>
                  <a:cubicBezTo>
                    <a:pt x="1265" y="6807"/>
                    <a:pt x="2042" y="4918"/>
                    <a:pt x="3474" y="3501"/>
                  </a:cubicBezTo>
                  <a:cubicBezTo>
                    <a:pt x="4937" y="2023"/>
                    <a:pt x="6857" y="1291"/>
                    <a:pt x="8792" y="1291"/>
                  </a:cubicBezTo>
                  <a:close/>
                  <a:moveTo>
                    <a:pt x="8784" y="0"/>
                  </a:moveTo>
                  <a:cubicBezTo>
                    <a:pt x="6537" y="0"/>
                    <a:pt x="4289" y="857"/>
                    <a:pt x="2575" y="2571"/>
                  </a:cubicBezTo>
                  <a:cubicBezTo>
                    <a:pt x="915" y="4232"/>
                    <a:pt x="1" y="6441"/>
                    <a:pt x="1" y="8788"/>
                  </a:cubicBezTo>
                  <a:cubicBezTo>
                    <a:pt x="1" y="11134"/>
                    <a:pt x="915" y="13343"/>
                    <a:pt x="2575" y="15004"/>
                  </a:cubicBezTo>
                  <a:cubicBezTo>
                    <a:pt x="4236" y="16649"/>
                    <a:pt x="6445" y="17563"/>
                    <a:pt x="8792" y="17563"/>
                  </a:cubicBezTo>
                  <a:cubicBezTo>
                    <a:pt x="11123" y="17563"/>
                    <a:pt x="13332" y="16649"/>
                    <a:pt x="14993" y="15004"/>
                  </a:cubicBezTo>
                  <a:cubicBezTo>
                    <a:pt x="16653" y="13343"/>
                    <a:pt x="17568" y="11134"/>
                    <a:pt x="17568" y="8788"/>
                  </a:cubicBezTo>
                  <a:cubicBezTo>
                    <a:pt x="17568" y="6441"/>
                    <a:pt x="16653" y="4232"/>
                    <a:pt x="14993" y="2571"/>
                  </a:cubicBezTo>
                  <a:cubicBezTo>
                    <a:pt x="13279" y="857"/>
                    <a:pt x="11031" y="0"/>
                    <a:pt x="8784" y="0"/>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8" name="Google Shape;1388;p31"/>
            <p:cNvSpPr/>
            <p:nvPr/>
          </p:nvSpPr>
          <p:spPr>
            <a:xfrm>
              <a:off x="1189450" y="2242350"/>
              <a:ext cx="262850" cy="239700"/>
            </a:xfrm>
            <a:custGeom>
              <a:avLst/>
              <a:gdLst/>
              <a:ahLst/>
              <a:cxnLst/>
              <a:rect l="l" t="t" r="r" b="b"/>
              <a:pathLst>
                <a:path w="10514" h="9588" extrusionOk="0">
                  <a:moveTo>
                    <a:pt x="5257" y="1269"/>
                  </a:moveTo>
                  <a:cubicBezTo>
                    <a:pt x="6171" y="1269"/>
                    <a:pt x="7054" y="1604"/>
                    <a:pt x="7771" y="2290"/>
                  </a:cubicBezTo>
                  <a:cubicBezTo>
                    <a:pt x="9127" y="3692"/>
                    <a:pt x="9127" y="5931"/>
                    <a:pt x="7771" y="7302"/>
                  </a:cubicBezTo>
                  <a:cubicBezTo>
                    <a:pt x="7070" y="7988"/>
                    <a:pt x="6159" y="8331"/>
                    <a:pt x="5253" y="8331"/>
                  </a:cubicBezTo>
                  <a:cubicBezTo>
                    <a:pt x="4346" y="8331"/>
                    <a:pt x="3444" y="7988"/>
                    <a:pt x="2758" y="7302"/>
                  </a:cubicBezTo>
                  <a:cubicBezTo>
                    <a:pt x="1387" y="5916"/>
                    <a:pt x="1387" y="3661"/>
                    <a:pt x="2758" y="2290"/>
                  </a:cubicBezTo>
                  <a:cubicBezTo>
                    <a:pt x="3444" y="1604"/>
                    <a:pt x="4342" y="1269"/>
                    <a:pt x="5257" y="1269"/>
                  </a:cubicBezTo>
                  <a:close/>
                  <a:moveTo>
                    <a:pt x="5255" y="1"/>
                  </a:moveTo>
                  <a:cubicBezTo>
                    <a:pt x="4026" y="1"/>
                    <a:pt x="2796" y="469"/>
                    <a:pt x="1859" y="1406"/>
                  </a:cubicBezTo>
                  <a:cubicBezTo>
                    <a:pt x="0" y="3265"/>
                    <a:pt x="0" y="6312"/>
                    <a:pt x="1859" y="8186"/>
                  </a:cubicBezTo>
                  <a:cubicBezTo>
                    <a:pt x="2788" y="9116"/>
                    <a:pt x="4038" y="9588"/>
                    <a:pt x="5257" y="9588"/>
                  </a:cubicBezTo>
                  <a:cubicBezTo>
                    <a:pt x="6491" y="9588"/>
                    <a:pt x="7710" y="9131"/>
                    <a:pt x="8639" y="8186"/>
                  </a:cubicBezTo>
                  <a:cubicBezTo>
                    <a:pt x="10513" y="6312"/>
                    <a:pt x="10513" y="3265"/>
                    <a:pt x="8639" y="1406"/>
                  </a:cubicBezTo>
                  <a:cubicBezTo>
                    <a:pt x="7710" y="469"/>
                    <a:pt x="6483" y="1"/>
                    <a:pt x="5255" y="1"/>
                  </a:cubicBezTo>
                  <a:close/>
                </a:path>
              </a:pathLst>
            </a:custGeom>
            <a:gradFill>
              <a:gsLst>
                <a:gs pos="0">
                  <a:schemeClr val="lt1"/>
                </a:gs>
                <a:gs pos="18000">
                  <a:schemeClr val="lt1"/>
                </a:gs>
                <a:gs pos="56000">
                  <a:srgbClr val="FFFFFF">
                    <a:alpha val="0"/>
                  </a:srgbClr>
                </a:gs>
                <a:gs pos="74000">
                  <a:schemeClr val="lt1"/>
                </a:gs>
                <a:gs pos="100000">
                  <a:srgbClr val="0C0A9E">
                    <a:alpha val="20000"/>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389" name="Google Shape;1389;p31"/>
          <p:cNvGrpSpPr/>
          <p:nvPr/>
        </p:nvGrpSpPr>
        <p:grpSpPr>
          <a:xfrm>
            <a:off x="-1683964" y="4215104"/>
            <a:ext cx="6430121" cy="3912667"/>
            <a:chOff x="-1186774" y="3161328"/>
            <a:chExt cx="4822591" cy="2934500"/>
          </a:xfrm>
        </p:grpSpPr>
        <p:pic>
          <p:nvPicPr>
            <p:cNvPr id="1390" name="Google Shape;1390;p31"/>
            <p:cNvPicPr preferRelativeResize="0"/>
            <p:nvPr/>
          </p:nvPicPr>
          <p:blipFill rotWithShape="1">
            <a:blip r:embed="rId2">
              <a:alphaModFix/>
            </a:blip>
            <a:srcRect l="16960" t="24718" r="7121" b="26177"/>
            <a:stretch/>
          </p:blipFill>
          <p:spPr>
            <a:xfrm rot="5400000">
              <a:off x="-1534175" y="3508728"/>
              <a:ext cx="2934500" cy="2239699"/>
            </a:xfrm>
            <a:prstGeom prst="rect">
              <a:avLst/>
            </a:prstGeom>
            <a:noFill/>
            <a:ln>
              <a:noFill/>
            </a:ln>
          </p:spPr>
        </p:pic>
        <p:sp>
          <p:nvSpPr>
            <p:cNvPr id="1391" name="Google Shape;1391;p31"/>
            <p:cNvSpPr/>
            <p:nvPr/>
          </p:nvSpPr>
          <p:spPr>
            <a:xfrm rot="-5400000">
              <a:off x="-184180" y="3596444"/>
              <a:ext cx="503090" cy="2327806"/>
            </a:xfrm>
            <a:custGeom>
              <a:avLst/>
              <a:gdLst/>
              <a:ahLst/>
              <a:cxnLst/>
              <a:rect l="l" t="t" r="r" b="b"/>
              <a:pathLst>
                <a:path w="12266" h="56755" extrusionOk="0">
                  <a:moveTo>
                    <a:pt x="6811" y="1"/>
                  </a:moveTo>
                  <a:lnTo>
                    <a:pt x="2133" y="4663"/>
                  </a:lnTo>
                  <a:lnTo>
                    <a:pt x="2133" y="16836"/>
                  </a:lnTo>
                  <a:lnTo>
                    <a:pt x="2438" y="16836"/>
                  </a:lnTo>
                  <a:lnTo>
                    <a:pt x="2438" y="4800"/>
                  </a:lnTo>
                  <a:lnTo>
                    <a:pt x="6475" y="747"/>
                  </a:lnTo>
                  <a:lnTo>
                    <a:pt x="6475" y="11793"/>
                  </a:lnTo>
                  <a:lnTo>
                    <a:pt x="11534" y="11793"/>
                  </a:lnTo>
                  <a:lnTo>
                    <a:pt x="8197" y="15130"/>
                  </a:lnTo>
                  <a:lnTo>
                    <a:pt x="11640" y="18573"/>
                  </a:lnTo>
                  <a:lnTo>
                    <a:pt x="5668" y="24546"/>
                  </a:lnTo>
                  <a:lnTo>
                    <a:pt x="5668" y="41686"/>
                  </a:lnTo>
                  <a:lnTo>
                    <a:pt x="0" y="47369"/>
                  </a:lnTo>
                  <a:lnTo>
                    <a:pt x="0" y="56754"/>
                  </a:lnTo>
                  <a:lnTo>
                    <a:pt x="305" y="56754"/>
                  </a:lnTo>
                  <a:lnTo>
                    <a:pt x="305" y="47476"/>
                  </a:lnTo>
                  <a:lnTo>
                    <a:pt x="5973" y="41823"/>
                  </a:lnTo>
                  <a:lnTo>
                    <a:pt x="5973" y="24683"/>
                  </a:lnTo>
                  <a:lnTo>
                    <a:pt x="12082" y="18573"/>
                  </a:lnTo>
                  <a:lnTo>
                    <a:pt x="8639" y="15130"/>
                  </a:lnTo>
                  <a:lnTo>
                    <a:pt x="12265" y="11488"/>
                  </a:lnTo>
                  <a:lnTo>
                    <a:pt x="6811" y="11488"/>
                  </a:lnTo>
                  <a:lnTo>
                    <a:pt x="6811" y="1"/>
                  </a:lnTo>
                  <a:close/>
                </a:path>
              </a:pathLst>
            </a:custGeom>
            <a:gradFill>
              <a:gsLst>
                <a:gs pos="0">
                  <a:schemeClr val="lt1"/>
                </a:gs>
                <a:gs pos="18000">
                  <a:schemeClr val="lt1"/>
                </a:gs>
                <a:gs pos="56000">
                  <a:srgbClr val="FFFFFF">
                    <a:alpha val="0"/>
                  </a:srgbClr>
                </a:gs>
                <a:gs pos="74000">
                  <a:schemeClr val="lt1"/>
                </a:gs>
                <a:gs pos="100000">
                  <a:srgbClr val="9900FF">
                    <a:alpha val="28627"/>
                  </a:srgbClr>
                </a:gs>
              </a:gsLst>
              <a:path path="circle">
                <a:fillToRect r="100000" b="100000"/>
              </a:path>
              <a:tileRect l="-100000" t="-10000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392" name="Google Shape;1392;p31"/>
            <p:cNvGrpSpPr/>
            <p:nvPr/>
          </p:nvGrpSpPr>
          <p:grpSpPr>
            <a:xfrm>
              <a:off x="58899" y="4608583"/>
              <a:ext cx="604346" cy="657081"/>
              <a:chOff x="58899" y="4608583"/>
              <a:chExt cx="604346" cy="657081"/>
            </a:xfrm>
          </p:grpSpPr>
          <p:grpSp>
            <p:nvGrpSpPr>
              <p:cNvPr id="1393" name="Google Shape;1393;p31"/>
              <p:cNvGrpSpPr/>
              <p:nvPr/>
            </p:nvGrpSpPr>
            <p:grpSpPr>
              <a:xfrm rot="10800000">
                <a:off x="58899" y="4608583"/>
                <a:ext cx="328346" cy="328531"/>
                <a:chOff x="3678700" y="407275"/>
                <a:chExt cx="708100" cy="708500"/>
              </a:xfrm>
            </p:grpSpPr>
            <p:sp>
              <p:nvSpPr>
                <p:cNvPr id="1394" name="Google Shape;1394;p3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5" name="Google Shape;1395;p3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6" name="Google Shape;1396;p3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7" name="Google Shape;1397;p3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8" name="Google Shape;1398;p3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99" name="Google Shape;1399;p3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0" name="Google Shape;1400;p3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chemeClr val="lt2">
                        <a:alpha val="46820"/>
                      </a:schemeClr>
                    </a:gs>
                    <a:gs pos="78000">
                      <a:schemeClr val="lt1">
                        <a:alpha val="46820"/>
                      </a:schemeClr>
                    </a:gs>
                    <a:gs pos="100000">
                      <a:schemeClr val="lt1">
                        <a:alpha val="46820"/>
                      </a:schemeClr>
                    </a:gs>
                  </a:gsLst>
                  <a:lin ang="0"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1" name="Google Shape;1401;p31"/>
              <p:cNvGrpSpPr/>
              <p:nvPr/>
            </p:nvGrpSpPr>
            <p:grpSpPr>
              <a:xfrm rot="10800000">
                <a:off x="334899" y="4608583"/>
                <a:ext cx="328346" cy="328531"/>
                <a:chOff x="3678700" y="407275"/>
                <a:chExt cx="708100" cy="708500"/>
              </a:xfrm>
            </p:grpSpPr>
            <p:sp>
              <p:nvSpPr>
                <p:cNvPr id="1402" name="Google Shape;1402;p3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3" name="Google Shape;1403;p3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4" name="Google Shape;1404;p3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5" name="Google Shape;1405;p3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6" name="Google Shape;1406;p3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7" name="Google Shape;1407;p3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8" name="Google Shape;1408;p3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09" name="Google Shape;1409;p31"/>
              <p:cNvGrpSpPr/>
              <p:nvPr/>
            </p:nvGrpSpPr>
            <p:grpSpPr>
              <a:xfrm rot="10800000">
                <a:off x="282574" y="4937133"/>
                <a:ext cx="328346" cy="328531"/>
                <a:chOff x="3678700" y="407275"/>
                <a:chExt cx="708100" cy="708500"/>
              </a:xfrm>
            </p:grpSpPr>
            <p:sp>
              <p:nvSpPr>
                <p:cNvPr id="1410" name="Google Shape;1410;p31"/>
                <p:cNvSpPr/>
                <p:nvPr/>
              </p:nvSpPr>
              <p:spPr>
                <a:xfrm>
                  <a:off x="3678700" y="4072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1" name="Google Shape;1411;p31"/>
                <p:cNvSpPr/>
                <p:nvPr/>
              </p:nvSpPr>
              <p:spPr>
                <a:xfrm>
                  <a:off x="3754875" y="483475"/>
                  <a:ext cx="249900" cy="249875"/>
                </a:xfrm>
                <a:custGeom>
                  <a:avLst/>
                  <a:gdLst/>
                  <a:ahLst/>
                  <a:cxnLst/>
                  <a:rect l="l" t="t" r="r" b="b"/>
                  <a:pathLst>
                    <a:path w="9996" h="9995"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2" name="Google Shape;1412;p31"/>
                <p:cNvSpPr/>
                <p:nvPr/>
              </p:nvSpPr>
              <p:spPr>
                <a:xfrm>
                  <a:off x="3831425" y="560025"/>
                  <a:ext cx="249900" cy="249900"/>
                </a:xfrm>
                <a:custGeom>
                  <a:avLst/>
                  <a:gdLst/>
                  <a:ahLst/>
                  <a:cxnLst/>
                  <a:rect l="l" t="t" r="r" b="b"/>
                  <a:pathLst>
                    <a:path w="9996" h="9996" extrusionOk="0">
                      <a:moveTo>
                        <a:pt x="8594" y="0"/>
                      </a:moveTo>
                      <a:lnTo>
                        <a:pt x="1" y="8594"/>
                      </a:lnTo>
                      <a:lnTo>
                        <a:pt x="1403" y="9995"/>
                      </a:lnTo>
                      <a:lnTo>
                        <a:pt x="9996" y="1402"/>
                      </a:lnTo>
                      <a:lnTo>
                        <a:pt x="8594"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3" name="Google Shape;1413;p31"/>
                <p:cNvSpPr/>
                <p:nvPr/>
              </p:nvSpPr>
              <p:spPr>
                <a:xfrm>
                  <a:off x="3907625" y="636575"/>
                  <a:ext cx="249875" cy="249525"/>
                </a:xfrm>
                <a:custGeom>
                  <a:avLst/>
                  <a:gdLst/>
                  <a:ahLst/>
                  <a:cxnLst/>
                  <a:rect l="l" t="t" r="r" b="b"/>
                  <a:pathLst>
                    <a:path w="9995" h="9981" extrusionOk="0">
                      <a:moveTo>
                        <a:pt x="8593" y="1"/>
                      </a:moveTo>
                      <a:lnTo>
                        <a:pt x="0" y="8579"/>
                      </a:lnTo>
                      <a:lnTo>
                        <a:pt x="1402" y="9980"/>
                      </a:lnTo>
                      <a:lnTo>
                        <a:pt x="9995" y="1387"/>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4" name="Google Shape;1414;p31"/>
                <p:cNvSpPr/>
                <p:nvPr/>
              </p:nvSpPr>
              <p:spPr>
                <a:xfrm>
                  <a:off x="3984175" y="713150"/>
                  <a:ext cx="249900" cy="249900"/>
                </a:xfrm>
                <a:custGeom>
                  <a:avLst/>
                  <a:gdLst/>
                  <a:ahLst/>
                  <a:cxnLst/>
                  <a:rect l="l" t="t" r="r" b="b"/>
                  <a:pathLst>
                    <a:path w="9996" h="9996" extrusionOk="0">
                      <a:moveTo>
                        <a:pt x="8593" y="0"/>
                      </a:moveTo>
                      <a:lnTo>
                        <a:pt x="0" y="8593"/>
                      </a:lnTo>
                      <a:lnTo>
                        <a:pt x="1402" y="9995"/>
                      </a:lnTo>
                      <a:lnTo>
                        <a:pt x="9995" y="1402"/>
                      </a:lnTo>
                      <a:lnTo>
                        <a:pt x="8593" y="0"/>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5" name="Google Shape;1415;p31"/>
                <p:cNvSpPr/>
                <p:nvPr/>
              </p:nvSpPr>
              <p:spPr>
                <a:xfrm>
                  <a:off x="4061125" y="789700"/>
                  <a:ext cx="249500" cy="249525"/>
                </a:xfrm>
                <a:custGeom>
                  <a:avLst/>
                  <a:gdLst/>
                  <a:ahLst/>
                  <a:cxnLst/>
                  <a:rect l="l" t="t" r="r" b="b"/>
                  <a:pathLst>
                    <a:path w="9980" h="9981" extrusionOk="0">
                      <a:moveTo>
                        <a:pt x="8593" y="1"/>
                      </a:moveTo>
                      <a:lnTo>
                        <a:pt x="0" y="8594"/>
                      </a:lnTo>
                      <a:lnTo>
                        <a:pt x="1402" y="9980"/>
                      </a:lnTo>
                      <a:lnTo>
                        <a:pt x="9980" y="1402"/>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6" name="Google Shape;1416;p31"/>
                <p:cNvSpPr/>
                <p:nvPr/>
              </p:nvSpPr>
              <p:spPr>
                <a:xfrm>
                  <a:off x="4136925" y="865875"/>
                  <a:ext cx="249875" cy="249900"/>
                </a:xfrm>
                <a:custGeom>
                  <a:avLst/>
                  <a:gdLst/>
                  <a:ahLst/>
                  <a:cxnLst/>
                  <a:rect l="l" t="t" r="r" b="b"/>
                  <a:pathLst>
                    <a:path w="9995" h="9996" extrusionOk="0">
                      <a:moveTo>
                        <a:pt x="8593" y="1"/>
                      </a:moveTo>
                      <a:lnTo>
                        <a:pt x="0" y="8594"/>
                      </a:lnTo>
                      <a:lnTo>
                        <a:pt x="1402" y="9996"/>
                      </a:lnTo>
                      <a:lnTo>
                        <a:pt x="9995" y="1403"/>
                      </a:lnTo>
                      <a:lnTo>
                        <a:pt x="8593" y="1"/>
                      </a:lnTo>
                      <a:close/>
                    </a:path>
                  </a:pathLst>
                </a:custGeom>
                <a:gradFill>
                  <a:gsLst>
                    <a:gs pos="0">
                      <a:srgbClr val="0C0A9E">
                        <a:alpha val="37254"/>
                        <a:alpha val="46820"/>
                      </a:srgbClr>
                    </a:gs>
                    <a:gs pos="100000">
                      <a:srgbClr val="FFFFFF">
                        <a:alpha val="0"/>
                        <a:alpha val="46820"/>
                      </a:srgbClr>
                    </a:gs>
                  </a:gsLst>
                  <a:lin ang="13500032" scaled="0"/>
                </a:gra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417" name="Google Shape;1417;p31"/>
            <p:cNvGrpSpPr/>
            <p:nvPr/>
          </p:nvGrpSpPr>
          <p:grpSpPr>
            <a:xfrm>
              <a:off x="-923150" y="4796551"/>
              <a:ext cx="4558967" cy="134100"/>
              <a:chOff x="796100" y="3019701"/>
              <a:chExt cx="4558967" cy="134100"/>
            </a:xfrm>
          </p:grpSpPr>
          <p:sp>
            <p:nvSpPr>
              <p:cNvPr id="1418" name="Google Shape;1418;p31"/>
              <p:cNvSpPr/>
              <p:nvPr/>
            </p:nvSpPr>
            <p:spPr>
              <a:xfrm>
                <a:off x="5220967" y="3019701"/>
                <a:ext cx="134100" cy="134100"/>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1419" name="Google Shape;1419;p31"/>
              <p:cNvCxnSpPr/>
              <p:nvPr/>
            </p:nvCxnSpPr>
            <p:spPr>
              <a:xfrm>
                <a:off x="796100" y="3086750"/>
                <a:ext cx="4462800" cy="0"/>
              </a:xfrm>
              <a:prstGeom prst="straightConnector1">
                <a:avLst/>
              </a:prstGeom>
              <a:noFill/>
              <a:ln w="9525" cap="flat" cmpd="sng">
                <a:solidFill>
                  <a:schemeClr val="lt1"/>
                </a:solidFill>
                <a:prstDash val="solid"/>
                <a:round/>
                <a:headEnd type="none" w="med" len="med"/>
                <a:tailEnd type="none" w="med" len="med"/>
              </a:ln>
            </p:spPr>
          </p:cxnSp>
          <p:sp>
            <p:nvSpPr>
              <p:cNvPr id="1420" name="Google Shape;1420;p31"/>
              <p:cNvSpPr/>
              <p:nvPr/>
            </p:nvSpPr>
            <p:spPr>
              <a:xfrm>
                <a:off x="5251079" y="3049843"/>
                <a:ext cx="73800" cy="73800"/>
              </a:xfrm>
              <a:prstGeom prst="ellipse">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spTree>
    <p:extLst>
      <p:ext uri="{BB962C8B-B14F-4D97-AF65-F5344CB8AC3E}">
        <p14:creationId xmlns:p14="http://schemas.microsoft.com/office/powerpoint/2010/main" val="3943620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1pPr>
            <a:lvl2pPr lvl="1"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2pPr>
            <a:lvl3pPr lvl="2"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3pPr>
            <a:lvl4pPr lvl="3"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4pPr>
            <a:lvl5pPr lvl="4"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5pPr>
            <a:lvl6pPr lvl="5"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6pPr>
            <a:lvl7pPr lvl="6"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7pPr>
            <a:lvl8pPr lvl="7"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8pPr>
            <a:lvl9pPr lvl="8" rtl="0">
              <a:spcBef>
                <a:spcPts val="0"/>
              </a:spcBef>
              <a:spcAft>
                <a:spcPts val="0"/>
              </a:spcAft>
              <a:buClr>
                <a:schemeClr val="dk2"/>
              </a:buClr>
              <a:buSzPts val="3000"/>
              <a:buFont typeface="IBM Plex Mono"/>
              <a:buNone/>
              <a:defRPr sz="3000" b="1">
                <a:solidFill>
                  <a:schemeClr val="dk2"/>
                </a:solidFill>
                <a:latin typeface="IBM Plex Mono"/>
                <a:ea typeface="IBM Plex Mono"/>
                <a:cs typeface="IBM Plex Mono"/>
                <a:sym typeface="IBM Plex Mono"/>
              </a:defRPr>
            </a:lvl9pPr>
          </a:lstStyle>
          <a:p>
            <a:endParaRPr/>
          </a:p>
        </p:txBody>
      </p:sp>
      <p:sp>
        <p:nvSpPr>
          <p:cNvPr id="7" name="Google Shape;7;p1"/>
          <p:cNvSpPr txBox="1">
            <a:spLocks noGrp="1"/>
          </p:cNvSpPr>
          <p:nvPr>
            <p:ph type="body" idx="1"/>
          </p:nvPr>
        </p:nvSpPr>
        <p:spPr>
          <a:xfrm>
            <a:off x="950967" y="1536633"/>
            <a:ext cx="102424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extLst>
      <p:ext uri="{BB962C8B-B14F-4D97-AF65-F5344CB8AC3E}">
        <p14:creationId xmlns:p14="http://schemas.microsoft.com/office/powerpoint/2010/main" val="3305510511"/>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7" r:id="rId3"/>
    <p:sldLayoutId id="2147483668" r:id="rId4"/>
    <p:sldLayoutId id="214748366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xamarin.com/schemas/2014/form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chemas.microsoft.com/winfx/2009/xa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koroteev.site/md/1/1-ui-elements/?ysclid=lor3kfxga0207985529#%D0%9F%D1%80%D0%B0%D0%BA%D1%82%D0%B8%D0%BA%D0%B0:%20LinearLayout"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0"/>
        <p:cNvGrpSpPr/>
        <p:nvPr/>
      </p:nvGrpSpPr>
      <p:grpSpPr>
        <a:xfrm>
          <a:off x="0" y="0"/>
          <a:ext cx="0" cy="0"/>
          <a:chOff x="0" y="0"/>
          <a:chExt cx="0" cy="0"/>
        </a:xfrm>
      </p:grpSpPr>
      <p:sp>
        <p:nvSpPr>
          <p:cNvPr id="1431" name="Google Shape;1431;p35"/>
          <p:cNvSpPr txBox="1">
            <a:spLocks noGrp="1"/>
          </p:cNvSpPr>
          <p:nvPr>
            <p:ph type="subTitle" idx="1"/>
          </p:nvPr>
        </p:nvSpPr>
        <p:spPr>
          <a:xfrm>
            <a:off x="1462467" y="4608333"/>
            <a:ext cx="6510000" cy="634400"/>
          </a:xfrm>
          <a:prstGeom prst="rect">
            <a:avLst/>
          </a:prstGeom>
        </p:spPr>
        <p:txBody>
          <a:bodyPr spcFirstLastPara="1" wrap="square" lIns="121900" tIns="121900" rIns="121900" bIns="121900" anchor="t" anchorCtr="0">
            <a:noAutofit/>
          </a:bodyPr>
          <a:lstStyle/>
          <a:p>
            <a:pPr marL="0" indent="0"/>
            <a:r>
              <a:rPr lang="ru-RU" sz="2400" dirty="0"/>
              <a:t>Взаимодействие XAML и C#</a:t>
            </a:r>
            <a:endParaRPr dirty="0"/>
          </a:p>
        </p:txBody>
      </p:sp>
      <p:sp>
        <p:nvSpPr>
          <p:cNvPr id="1432" name="Google Shape;1432;p35"/>
          <p:cNvSpPr txBox="1">
            <a:spLocks noGrp="1"/>
          </p:cNvSpPr>
          <p:nvPr>
            <p:ph type="ctrTitle"/>
          </p:nvPr>
        </p:nvSpPr>
        <p:spPr>
          <a:xfrm>
            <a:off x="1462467" y="1088432"/>
            <a:ext cx="8595933" cy="3102000"/>
          </a:xfrm>
          <a:prstGeom prst="rect">
            <a:avLst/>
          </a:prstGeom>
        </p:spPr>
        <p:txBody>
          <a:bodyPr spcFirstLastPara="1" wrap="square" lIns="121900" tIns="121900" rIns="121900" bIns="121900" anchor="b" anchorCtr="0">
            <a:noAutofit/>
          </a:bodyPr>
          <a:lstStyle/>
          <a:p>
            <a:r>
              <a:rPr lang="ru-RU" sz="4000" dirty="0"/>
              <a:t>Графический интерфейс приложения. </a:t>
            </a:r>
            <a:r>
              <a:rPr lang="ru-RU" sz="4000" dirty="0" smtClean="0"/>
              <a:t/>
            </a:r>
            <a:br>
              <a:rPr lang="ru-RU" sz="4000" dirty="0" smtClean="0"/>
            </a:br>
            <a:r>
              <a:rPr lang="ru-RU" sz="4000" dirty="0" smtClean="0"/>
              <a:t>Создание </a:t>
            </a:r>
            <a:r>
              <a:rPr lang="ru-RU" sz="4000" dirty="0"/>
              <a:t>графического интерфейса XAML. </a:t>
            </a:r>
            <a:endParaRPr sz="4000" dirty="0">
              <a:solidFill>
                <a:schemeClr val="dk1"/>
              </a:solidFill>
            </a:endParaRPr>
          </a:p>
        </p:txBody>
      </p:sp>
      <p:grpSp>
        <p:nvGrpSpPr>
          <p:cNvPr id="1433" name="Google Shape;1433;p35"/>
          <p:cNvGrpSpPr/>
          <p:nvPr/>
        </p:nvGrpSpPr>
        <p:grpSpPr>
          <a:xfrm>
            <a:off x="1462467" y="4323748"/>
            <a:ext cx="5248911" cy="178760"/>
            <a:chOff x="1096850" y="3242811"/>
            <a:chExt cx="3936683" cy="134070"/>
          </a:xfrm>
        </p:grpSpPr>
        <p:cxnSp>
          <p:nvCxnSpPr>
            <p:cNvPr id="1434" name="Google Shape;1434;p35"/>
            <p:cNvCxnSpPr/>
            <p:nvPr/>
          </p:nvCxnSpPr>
          <p:spPr>
            <a:xfrm>
              <a:off x="1096850" y="3309850"/>
              <a:ext cx="3840600" cy="0"/>
            </a:xfrm>
            <a:prstGeom prst="straightConnector1">
              <a:avLst/>
            </a:prstGeom>
            <a:noFill/>
            <a:ln w="9525" cap="flat" cmpd="sng">
              <a:solidFill>
                <a:schemeClr val="dk2"/>
              </a:solidFill>
              <a:prstDash val="solid"/>
              <a:round/>
              <a:headEnd type="none" w="med" len="med"/>
              <a:tailEnd type="none" w="med" len="med"/>
            </a:ln>
          </p:spPr>
        </p:cxnSp>
        <p:grpSp>
          <p:nvGrpSpPr>
            <p:cNvPr id="1435" name="Google Shape;1435;p35"/>
            <p:cNvGrpSpPr/>
            <p:nvPr/>
          </p:nvGrpSpPr>
          <p:grpSpPr>
            <a:xfrm>
              <a:off x="4899464" y="3242811"/>
              <a:ext cx="134070" cy="134070"/>
              <a:chOff x="8382514" y="1084976"/>
              <a:chExt cx="265800" cy="265800"/>
            </a:xfrm>
          </p:grpSpPr>
          <p:sp>
            <p:nvSpPr>
              <p:cNvPr id="1436" name="Google Shape;1436;p35"/>
              <p:cNvSpPr/>
              <p:nvPr/>
            </p:nvSpPr>
            <p:spPr>
              <a:xfrm>
                <a:off x="8442213" y="1144734"/>
                <a:ext cx="146400" cy="146400"/>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7" name="Google Shape;1437;p35"/>
              <p:cNvSpPr/>
              <p:nvPr/>
            </p:nvSpPr>
            <p:spPr>
              <a:xfrm>
                <a:off x="8382514" y="1084976"/>
                <a:ext cx="265800" cy="26580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grpSp>
        <p:nvGrpSpPr>
          <p:cNvPr id="1438" name="Google Shape;1438;p35"/>
          <p:cNvGrpSpPr/>
          <p:nvPr/>
        </p:nvGrpSpPr>
        <p:grpSpPr>
          <a:xfrm>
            <a:off x="10689909" y="-418533"/>
            <a:ext cx="178760" cy="2521816"/>
            <a:chOff x="8017432" y="-313900"/>
            <a:chExt cx="134070" cy="1891362"/>
          </a:xfrm>
        </p:grpSpPr>
        <p:sp>
          <p:nvSpPr>
            <p:cNvPr id="1439" name="Google Shape;1439;p35"/>
            <p:cNvSpPr/>
            <p:nvPr/>
          </p:nvSpPr>
          <p:spPr>
            <a:xfrm rot="5400000">
              <a:off x="8017432" y="1443393"/>
              <a:ext cx="134070" cy="134070"/>
            </a:xfrm>
            <a:prstGeom prst="ellipse">
              <a:avLst/>
            </a:prstGeom>
            <a:no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cxnSp>
          <p:nvCxnSpPr>
            <p:cNvPr id="1440" name="Google Shape;1440;p35"/>
            <p:cNvCxnSpPr/>
            <p:nvPr/>
          </p:nvCxnSpPr>
          <p:spPr>
            <a:xfrm>
              <a:off x="8084450" y="-313900"/>
              <a:ext cx="0" cy="1795200"/>
            </a:xfrm>
            <a:prstGeom prst="straightConnector1">
              <a:avLst/>
            </a:prstGeom>
            <a:noFill/>
            <a:ln w="9525" cap="flat" cmpd="sng">
              <a:solidFill>
                <a:schemeClr val="dk2"/>
              </a:solidFill>
              <a:prstDash val="solid"/>
              <a:round/>
              <a:headEnd type="none" w="med" len="med"/>
              <a:tailEnd type="none" w="med" len="med"/>
            </a:ln>
          </p:spPr>
        </p:cxnSp>
        <p:sp>
          <p:nvSpPr>
            <p:cNvPr id="1441" name="Google Shape;1441;p35"/>
            <p:cNvSpPr/>
            <p:nvPr/>
          </p:nvSpPr>
          <p:spPr>
            <a:xfrm rot="5400000">
              <a:off x="8047515" y="1473505"/>
              <a:ext cx="73844" cy="73844"/>
            </a:xfrm>
            <a:prstGeom prst="ellipse">
              <a:avLst/>
            </a:pr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42" name="Google Shape;1442;p35"/>
          <p:cNvGrpSpPr/>
          <p:nvPr/>
        </p:nvGrpSpPr>
        <p:grpSpPr>
          <a:xfrm>
            <a:off x="8412702" y="1276634"/>
            <a:ext cx="4672953" cy="6825607"/>
            <a:chOff x="6309526" y="836950"/>
            <a:chExt cx="3504715" cy="5119205"/>
          </a:xfrm>
        </p:grpSpPr>
        <p:sp>
          <p:nvSpPr>
            <p:cNvPr id="1443" name="Google Shape;1443;p35"/>
            <p:cNvSpPr/>
            <p:nvPr/>
          </p:nvSpPr>
          <p:spPr>
            <a:xfrm>
              <a:off x="6309526" y="836950"/>
              <a:ext cx="3153315" cy="5119205"/>
            </a:xfrm>
            <a:custGeom>
              <a:avLst/>
              <a:gdLst/>
              <a:ahLst/>
              <a:cxnLst/>
              <a:rect l="l" t="t" r="r" b="b"/>
              <a:pathLst>
                <a:path w="76882" h="124813" extrusionOk="0">
                  <a:moveTo>
                    <a:pt x="76668" y="0"/>
                  </a:moveTo>
                  <a:lnTo>
                    <a:pt x="63260" y="13408"/>
                  </a:lnTo>
                  <a:cubicBezTo>
                    <a:pt x="62879" y="13789"/>
                    <a:pt x="62879" y="14398"/>
                    <a:pt x="63260" y="14779"/>
                  </a:cubicBezTo>
                  <a:lnTo>
                    <a:pt x="69857" y="21376"/>
                  </a:lnTo>
                  <a:cubicBezTo>
                    <a:pt x="70116" y="21620"/>
                    <a:pt x="70116" y="22046"/>
                    <a:pt x="69857" y="22305"/>
                  </a:cubicBezTo>
                  <a:lnTo>
                    <a:pt x="46546" y="45616"/>
                  </a:lnTo>
                  <a:cubicBezTo>
                    <a:pt x="46417" y="45738"/>
                    <a:pt x="46245" y="45799"/>
                    <a:pt x="46074" y="45799"/>
                  </a:cubicBezTo>
                  <a:cubicBezTo>
                    <a:pt x="45903" y="45799"/>
                    <a:pt x="45731" y="45738"/>
                    <a:pt x="45602" y="45616"/>
                  </a:cubicBezTo>
                  <a:lnTo>
                    <a:pt x="39020" y="39019"/>
                  </a:lnTo>
                  <a:cubicBezTo>
                    <a:pt x="38822" y="38836"/>
                    <a:pt x="38593" y="38745"/>
                    <a:pt x="38334" y="38745"/>
                  </a:cubicBezTo>
                  <a:cubicBezTo>
                    <a:pt x="38060" y="38745"/>
                    <a:pt x="37831" y="38836"/>
                    <a:pt x="37649" y="39019"/>
                  </a:cubicBezTo>
                  <a:lnTo>
                    <a:pt x="23357" y="53311"/>
                  </a:lnTo>
                  <a:cubicBezTo>
                    <a:pt x="22976" y="53691"/>
                    <a:pt x="22976" y="54301"/>
                    <a:pt x="23357" y="54682"/>
                  </a:cubicBezTo>
                  <a:lnTo>
                    <a:pt x="40833" y="72142"/>
                  </a:lnTo>
                  <a:cubicBezTo>
                    <a:pt x="40939" y="72279"/>
                    <a:pt x="41016" y="72432"/>
                    <a:pt x="41016" y="72614"/>
                  </a:cubicBezTo>
                  <a:cubicBezTo>
                    <a:pt x="41016" y="72812"/>
                    <a:pt x="40955" y="72965"/>
                    <a:pt x="40833" y="73102"/>
                  </a:cubicBezTo>
                  <a:lnTo>
                    <a:pt x="27090" y="86830"/>
                  </a:lnTo>
                  <a:cubicBezTo>
                    <a:pt x="26907" y="87028"/>
                    <a:pt x="26816" y="87256"/>
                    <a:pt x="26816" y="87515"/>
                  </a:cubicBezTo>
                  <a:lnTo>
                    <a:pt x="26816" y="96276"/>
                  </a:lnTo>
                  <a:cubicBezTo>
                    <a:pt x="26816" y="96459"/>
                    <a:pt x="26755" y="96611"/>
                    <a:pt x="26618" y="96748"/>
                  </a:cubicBezTo>
                  <a:lnTo>
                    <a:pt x="13225" y="110140"/>
                  </a:lnTo>
                  <a:cubicBezTo>
                    <a:pt x="13103" y="110270"/>
                    <a:pt x="12940" y="110335"/>
                    <a:pt x="12772" y="110335"/>
                  </a:cubicBezTo>
                  <a:cubicBezTo>
                    <a:pt x="12604" y="110335"/>
                    <a:pt x="12433" y="110270"/>
                    <a:pt x="12296" y="110140"/>
                  </a:cubicBezTo>
                  <a:lnTo>
                    <a:pt x="7618" y="105448"/>
                  </a:lnTo>
                  <a:cubicBezTo>
                    <a:pt x="7428" y="105257"/>
                    <a:pt x="7180" y="105162"/>
                    <a:pt x="6933" y="105162"/>
                  </a:cubicBezTo>
                  <a:cubicBezTo>
                    <a:pt x="6685" y="105162"/>
                    <a:pt x="6438" y="105257"/>
                    <a:pt x="6247" y="105448"/>
                  </a:cubicBezTo>
                  <a:lnTo>
                    <a:pt x="381" y="111314"/>
                  </a:lnTo>
                  <a:cubicBezTo>
                    <a:pt x="1" y="111695"/>
                    <a:pt x="1" y="112304"/>
                    <a:pt x="381" y="112685"/>
                  </a:cubicBezTo>
                  <a:lnTo>
                    <a:pt x="5059" y="117378"/>
                  </a:lnTo>
                  <a:cubicBezTo>
                    <a:pt x="5181" y="117515"/>
                    <a:pt x="5257" y="117667"/>
                    <a:pt x="5257" y="117850"/>
                  </a:cubicBezTo>
                  <a:cubicBezTo>
                    <a:pt x="5257" y="118048"/>
                    <a:pt x="5196" y="118200"/>
                    <a:pt x="5059" y="118322"/>
                  </a:cubicBezTo>
                  <a:lnTo>
                    <a:pt x="3231" y="120150"/>
                  </a:lnTo>
                  <a:cubicBezTo>
                    <a:pt x="2850" y="120531"/>
                    <a:pt x="2850" y="121141"/>
                    <a:pt x="3231" y="121522"/>
                  </a:cubicBezTo>
                  <a:lnTo>
                    <a:pt x="5059" y="123365"/>
                  </a:lnTo>
                  <a:cubicBezTo>
                    <a:pt x="5333" y="123609"/>
                    <a:pt x="5333" y="124020"/>
                    <a:pt x="5059" y="124295"/>
                  </a:cubicBezTo>
                  <a:cubicBezTo>
                    <a:pt x="4914" y="124432"/>
                    <a:pt x="4754" y="124489"/>
                    <a:pt x="4602" y="124489"/>
                  </a:cubicBezTo>
                  <a:cubicBezTo>
                    <a:pt x="4449" y="124489"/>
                    <a:pt x="4305" y="124432"/>
                    <a:pt x="4190" y="124340"/>
                  </a:cubicBezTo>
                  <a:cubicBezTo>
                    <a:pt x="3962" y="124173"/>
                    <a:pt x="3825" y="123838"/>
                    <a:pt x="4038" y="123487"/>
                  </a:cubicBezTo>
                  <a:lnTo>
                    <a:pt x="3764" y="123335"/>
                  </a:lnTo>
                  <a:lnTo>
                    <a:pt x="3764" y="123335"/>
                  </a:lnTo>
                  <a:cubicBezTo>
                    <a:pt x="3459" y="123838"/>
                    <a:pt x="3672" y="124356"/>
                    <a:pt x="3992" y="124599"/>
                  </a:cubicBezTo>
                  <a:cubicBezTo>
                    <a:pt x="4175" y="124736"/>
                    <a:pt x="4373" y="124813"/>
                    <a:pt x="4602" y="124813"/>
                  </a:cubicBezTo>
                  <a:cubicBezTo>
                    <a:pt x="4830" y="124813"/>
                    <a:pt x="5059" y="124736"/>
                    <a:pt x="5272" y="124477"/>
                  </a:cubicBezTo>
                  <a:cubicBezTo>
                    <a:pt x="5455" y="124295"/>
                    <a:pt x="5562" y="124066"/>
                    <a:pt x="5562" y="123792"/>
                  </a:cubicBezTo>
                  <a:cubicBezTo>
                    <a:pt x="5562" y="123533"/>
                    <a:pt x="5455" y="123304"/>
                    <a:pt x="5272" y="123106"/>
                  </a:cubicBezTo>
                  <a:lnTo>
                    <a:pt x="3444" y="121278"/>
                  </a:lnTo>
                  <a:cubicBezTo>
                    <a:pt x="3170" y="121034"/>
                    <a:pt x="3170" y="120623"/>
                    <a:pt x="3444" y="120349"/>
                  </a:cubicBezTo>
                  <a:lnTo>
                    <a:pt x="5272" y="118520"/>
                  </a:lnTo>
                  <a:cubicBezTo>
                    <a:pt x="5455" y="118337"/>
                    <a:pt x="5562" y="118094"/>
                    <a:pt x="5562" y="117835"/>
                  </a:cubicBezTo>
                  <a:cubicBezTo>
                    <a:pt x="5562" y="117576"/>
                    <a:pt x="5455" y="117332"/>
                    <a:pt x="5272" y="117149"/>
                  </a:cubicBezTo>
                  <a:lnTo>
                    <a:pt x="579" y="112456"/>
                  </a:lnTo>
                  <a:cubicBezTo>
                    <a:pt x="320" y="112213"/>
                    <a:pt x="320" y="111801"/>
                    <a:pt x="579" y="111527"/>
                  </a:cubicBezTo>
                  <a:lnTo>
                    <a:pt x="6445" y="105661"/>
                  </a:lnTo>
                  <a:cubicBezTo>
                    <a:pt x="6575" y="105532"/>
                    <a:pt x="6742" y="105467"/>
                    <a:pt x="6912" y="105467"/>
                  </a:cubicBezTo>
                  <a:cubicBezTo>
                    <a:pt x="7081" y="105467"/>
                    <a:pt x="7253" y="105532"/>
                    <a:pt x="7390" y="105661"/>
                  </a:cubicBezTo>
                  <a:lnTo>
                    <a:pt x="12067" y="110354"/>
                  </a:lnTo>
                  <a:cubicBezTo>
                    <a:pt x="12265" y="110537"/>
                    <a:pt x="12494" y="110643"/>
                    <a:pt x="12753" y="110643"/>
                  </a:cubicBezTo>
                  <a:cubicBezTo>
                    <a:pt x="13027" y="110643"/>
                    <a:pt x="13256" y="110537"/>
                    <a:pt x="13439" y="110354"/>
                  </a:cubicBezTo>
                  <a:lnTo>
                    <a:pt x="26831" y="96961"/>
                  </a:lnTo>
                  <a:cubicBezTo>
                    <a:pt x="27014" y="96779"/>
                    <a:pt x="27120" y="96550"/>
                    <a:pt x="27120" y="96276"/>
                  </a:cubicBezTo>
                  <a:lnTo>
                    <a:pt x="27120" y="87469"/>
                  </a:lnTo>
                  <a:cubicBezTo>
                    <a:pt x="27120" y="87287"/>
                    <a:pt x="27166" y="87134"/>
                    <a:pt x="27303" y="86997"/>
                  </a:cubicBezTo>
                  <a:lnTo>
                    <a:pt x="41031" y="73270"/>
                  </a:lnTo>
                  <a:cubicBezTo>
                    <a:pt x="41412" y="72889"/>
                    <a:pt x="41412" y="72279"/>
                    <a:pt x="41031" y="71898"/>
                  </a:cubicBezTo>
                  <a:lnTo>
                    <a:pt x="23571" y="54438"/>
                  </a:lnTo>
                  <a:cubicBezTo>
                    <a:pt x="23312" y="54194"/>
                    <a:pt x="23312" y="53768"/>
                    <a:pt x="23571" y="53509"/>
                  </a:cubicBezTo>
                  <a:lnTo>
                    <a:pt x="37862" y="39217"/>
                  </a:lnTo>
                  <a:cubicBezTo>
                    <a:pt x="37984" y="39095"/>
                    <a:pt x="38155" y="39035"/>
                    <a:pt x="38327" y="39035"/>
                  </a:cubicBezTo>
                  <a:cubicBezTo>
                    <a:pt x="38498" y="39035"/>
                    <a:pt x="38669" y="39095"/>
                    <a:pt x="38791" y="39217"/>
                  </a:cubicBezTo>
                  <a:lnTo>
                    <a:pt x="45373" y="45830"/>
                  </a:lnTo>
                  <a:cubicBezTo>
                    <a:pt x="45571" y="46013"/>
                    <a:pt x="45800" y="46119"/>
                    <a:pt x="46059" y="46119"/>
                  </a:cubicBezTo>
                  <a:cubicBezTo>
                    <a:pt x="46333" y="46119"/>
                    <a:pt x="46562" y="46013"/>
                    <a:pt x="46744" y="45830"/>
                  </a:cubicBezTo>
                  <a:lnTo>
                    <a:pt x="70055" y="22519"/>
                  </a:lnTo>
                  <a:cubicBezTo>
                    <a:pt x="70436" y="22138"/>
                    <a:pt x="70436" y="21528"/>
                    <a:pt x="70055" y="21148"/>
                  </a:cubicBezTo>
                  <a:lnTo>
                    <a:pt x="63473" y="14550"/>
                  </a:lnTo>
                  <a:cubicBezTo>
                    <a:pt x="63199" y="14307"/>
                    <a:pt x="63199" y="13895"/>
                    <a:pt x="63473" y="13621"/>
                  </a:cubicBezTo>
                  <a:lnTo>
                    <a:pt x="76881" y="213"/>
                  </a:lnTo>
                  <a:lnTo>
                    <a:pt x="76668" y="0"/>
                  </a:lnTo>
                  <a:close/>
                </a:path>
              </a:pathLst>
            </a:cu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444" name="Google Shape;1444;p35"/>
            <p:cNvGrpSpPr/>
            <p:nvPr/>
          </p:nvGrpSpPr>
          <p:grpSpPr>
            <a:xfrm>
              <a:off x="7728436" y="3524084"/>
              <a:ext cx="134004" cy="134004"/>
              <a:chOff x="8356813" y="1074288"/>
              <a:chExt cx="351900" cy="351900"/>
            </a:xfrm>
          </p:grpSpPr>
          <p:sp>
            <p:nvSpPr>
              <p:cNvPr id="1445" name="Google Shape;1445;p35"/>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6" name="Google Shape;1446;p35"/>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47" name="Google Shape;1447;p35"/>
            <p:cNvGrpSpPr/>
            <p:nvPr/>
          </p:nvGrpSpPr>
          <p:grpSpPr>
            <a:xfrm>
              <a:off x="7344361" y="3150259"/>
              <a:ext cx="134004" cy="134004"/>
              <a:chOff x="8356813" y="1074288"/>
              <a:chExt cx="351900" cy="351900"/>
            </a:xfrm>
          </p:grpSpPr>
          <p:sp>
            <p:nvSpPr>
              <p:cNvPr id="1448" name="Google Shape;1448;p35"/>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9" name="Google Shape;1449;p35"/>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0" name="Google Shape;1450;p35"/>
            <p:cNvGrpSpPr/>
            <p:nvPr/>
          </p:nvGrpSpPr>
          <p:grpSpPr>
            <a:xfrm>
              <a:off x="8337811" y="2464059"/>
              <a:ext cx="134004" cy="134004"/>
              <a:chOff x="8356813" y="1074288"/>
              <a:chExt cx="351900" cy="351900"/>
            </a:xfrm>
          </p:grpSpPr>
          <p:sp>
            <p:nvSpPr>
              <p:cNvPr id="1451" name="Google Shape;1451;p35"/>
              <p:cNvSpPr/>
              <p:nvPr/>
            </p:nvSpPr>
            <p:spPr>
              <a:xfrm>
                <a:off x="8356813" y="1074288"/>
                <a:ext cx="351900" cy="351900"/>
              </a:xfrm>
              <a:prstGeom prst="ellipse">
                <a:avLst/>
              </a:pr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52" name="Google Shape;1452;p35"/>
              <p:cNvSpPr/>
              <p:nvPr/>
            </p:nvSpPr>
            <p:spPr>
              <a:xfrm>
                <a:off x="8406497" y="1123972"/>
                <a:ext cx="252600" cy="252600"/>
              </a:xfrm>
              <a:prstGeom prst="ellipse">
                <a:avLst/>
              </a:prstGeom>
              <a:gradFill>
                <a:gsLst>
                  <a:gs pos="0">
                    <a:srgbClr val="9900FF">
                      <a:alpha val="46666"/>
                    </a:srgbClr>
                  </a:gs>
                  <a:gs pos="100000">
                    <a:srgbClr val="FFFFFF">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453" name="Google Shape;1453;p35"/>
            <p:cNvSpPr/>
            <p:nvPr/>
          </p:nvSpPr>
          <p:spPr>
            <a:xfrm rot="5400000">
              <a:off x="7687039" y="1023058"/>
              <a:ext cx="1421047" cy="2833357"/>
            </a:xfrm>
            <a:custGeom>
              <a:avLst/>
              <a:gdLst/>
              <a:ahLst/>
              <a:cxnLst/>
              <a:rect l="l" t="t" r="r" b="b"/>
              <a:pathLst>
                <a:path w="34647" h="69081" extrusionOk="0">
                  <a:moveTo>
                    <a:pt x="34434" y="1"/>
                  </a:moveTo>
                  <a:lnTo>
                    <a:pt x="25429" y="8990"/>
                  </a:lnTo>
                  <a:lnTo>
                    <a:pt x="25383" y="9051"/>
                  </a:lnTo>
                  <a:lnTo>
                    <a:pt x="25383" y="32651"/>
                  </a:lnTo>
                  <a:lnTo>
                    <a:pt x="15130" y="42920"/>
                  </a:lnTo>
                  <a:lnTo>
                    <a:pt x="15084" y="42951"/>
                  </a:lnTo>
                  <a:lnTo>
                    <a:pt x="15084" y="60472"/>
                  </a:lnTo>
                  <a:lnTo>
                    <a:pt x="9614" y="65957"/>
                  </a:lnTo>
                  <a:lnTo>
                    <a:pt x="0" y="65957"/>
                  </a:lnTo>
                  <a:lnTo>
                    <a:pt x="0" y="69080"/>
                  </a:lnTo>
                  <a:lnTo>
                    <a:pt x="320" y="69080"/>
                  </a:lnTo>
                  <a:lnTo>
                    <a:pt x="320" y="66262"/>
                  </a:lnTo>
                  <a:lnTo>
                    <a:pt x="9751" y="66262"/>
                  </a:lnTo>
                  <a:lnTo>
                    <a:pt x="15389" y="60609"/>
                  </a:lnTo>
                  <a:lnTo>
                    <a:pt x="15389" y="43088"/>
                  </a:lnTo>
                  <a:lnTo>
                    <a:pt x="25658" y="32819"/>
                  </a:lnTo>
                  <a:lnTo>
                    <a:pt x="25688" y="32788"/>
                  </a:lnTo>
                  <a:lnTo>
                    <a:pt x="25688" y="9188"/>
                  </a:lnTo>
                  <a:lnTo>
                    <a:pt x="34647" y="214"/>
                  </a:lnTo>
                  <a:lnTo>
                    <a:pt x="34434" y="1"/>
                  </a:lnTo>
                  <a:close/>
                </a:path>
              </a:pathLst>
            </a:custGeom>
            <a:gradFill>
              <a:gsLst>
                <a:gs pos="0">
                  <a:schemeClr val="dk2"/>
                </a:gs>
                <a:gs pos="100000">
                  <a:srgbClr val="FFFFFF">
                    <a:alpha val="0"/>
                  </a:srgbClr>
                </a:gs>
              </a:gsLst>
              <a:lin ang="5400012" scaled="0"/>
            </a:gra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361754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smtClean="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2000" b="1" dirty="0"/>
              <a:t>В области рисования доступны следующие функции.</a:t>
            </a:r>
          </a:p>
          <a:p>
            <a:pPr marL="342900" indent="-342900">
              <a:buFont typeface="Arial" panose="020B0604020202020204" pitchFamily="34" charset="0"/>
              <a:buChar char="•"/>
            </a:pPr>
            <a:r>
              <a:rPr lang="ru-RU" sz="2000" b="1" dirty="0"/>
              <a:t>Линии привязки</a:t>
            </a:r>
          </a:p>
          <a:p>
            <a:pPr marL="342900" indent="-342900">
              <a:buFont typeface="Arial" panose="020B0604020202020204" pitchFamily="34" charset="0"/>
              <a:buChar char="•"/>
            </a:pPr>
            <a:r>
              <a:rPr lang="ru-RU" sz="2000" b="1" dirty="0"/>
              <a:t>Границы </a:t>
            </a:r>
            <a:r>
              <a:rPr lang="ru-RU" sz="2000" b="1" dirty="0"/>
              <a:t>сетки</a:t>
            </a:r>
          </a:p>
          <a:p>
            <a:pPr marL="342900" indent="-342900">
              <a:buFont typeface="Arial" panose="020B0604020202020204" pitchFamily="34" charset="0"/>
              <a:buChar char="•"/>
            </a:pPr>
            <a:r>
              <a:rPr lang="ru-RU" sz="2000" b="1" dirty="0"/>
              <a:t>Графические элементы </a:t>
            </a:r>
            <a:r>
              <a:rPr lang="ru-RU" sz="2000" b="1" dirty="0"/>
              <a:t>сетки</a:t>
            </a:r>
          </a:p>
          <a:p>
            <a:pPr marL="342900" indent="-342900">
              <a:buFont typeface="Arial" panose="020B0604020202020204" pitchFamily="34" charset="0"/>
              <a:buChar char="•"/>
            </a:pPr>
            <a:r>
              <a:rPr lang="ru-RU" sz="2000" b="1" dirty="0"/>
              <a:t>Маркеры изменения размера</a:t>
            </a:r>
          </a:p>
          <a:p>
            <a:pPr marL="342900" indent="-342900">
              <a:buFont typeface="Arial" panose="020B0604020202020204" pitchFamily="34" charset="0"/>
              <a:buChar char="•"/>
            </a:pPr>
            <a:r>
              <a:rPr lang="ru-RU" sz="2000" b="1" dirty="0"/>
              <a:t>Поля</a:t>
            </a:r>
          </a:p>
          <a:p>
            <a:pPr marL="342900" indent="-342900">
              <a:buFont typeface="Arial" panose="020B0604020202020204" pitchFamily="34" charset="0"/>
              <a:buChar char="•"/>
            </a:pPr>
            <a:r>
              <a:rPr lang="ru-RU" sz="2000" b="1" dirty="0"/>
              <a:t>Графические элементы полей</a:t>
            </a:r>
          </a:p>
          <a:p>
            <a:pPr marL="342900" indent="-342900">
              <a:buFont typeface="Arial" panose="020B0604020202020204" pitchFamily="34" charset="0"/>
              <a:buChar char="•"/>
            </a:pPr>
            <a:r>
              <a:rPr lang="ru-RU" sz="2000" b="1" dirty="0"/>
              <a:t>Маркеры элемента</a:t>
            </a:r>
          </a:p>
          <a:p>
            <a:pPr marL="342900" indent="-342900">
              <a:buFont typeface="Arial" panose="020B0604020202020204" pitchFamily="34" charset="0"/>
              <a:buChar char="•"/>
            </a:pPr>
            <a:r>
              <a:rPr lang="ru-RU" sz="2000" b="1" dirty="0"/>
              <a:t>Маркеры элемента</a:t>
            </a:r>
          </a:p>
          <a:p>
            <a:pPr marL="342900" indent="-342900">
              <a:buFont typeface="Arial" panose="020B0604020202020204" pitchFamily="34" charset="0"/>
              <a:buChar char="•"/>
            </a:pPr>
            <a:r>
              <a:rPr lang="ru-RU" sz="2000" b="1" dirty="0"/>
              <a:t>Показать/скрыть сетку привязки</a:t>
            </a:r>
          </a:p>
          <a:p>
            <a:pPr marL="342900" indent="-342900">
              <a:buFont typeface="Arial" panose="020B0604020202020204" pitchFamily="34" charset="0"/>
              <a:buChar char="•"/>
            </a:pPr>
            <a:r>
              <a:rPr lang="ru-RU" sz="2000" b="1" dirty="0"/>
              <a:t>Включить/выключить привязку </a:t>
            </a:r>
            <a:r>
              <a:rPr lang="ru-RU" sz="2000" b="1" dirty="0"/>
              <a:t>к линиям </a:t>
            </a:r>
            <a:r>
              <a:rPr lang="ru-RU" sz="2000" b="1" dirty="0" smtClean="0"/>
              <a:t>сетки</a:t>
            </a:r>
          </a:p>
          <a:p>
            <a:pPr marL="342900" indent="-342900">
              <a:buFont typeface="Arial" panose="020B0604020202020204" pitchFamily="34" charset="0"/>
              <a:buChar char="•"/>
            </a:pPr>
            <a:r>
              <a:rPr lang="ru-RU" sz="2000" b="1" dirty="0"/>
              <a:t>Переключить фон области рисования</a:t>
            </a:r>
            <a:endParaRPr lang="ru-RU" sz="2000" dirty="0"/>
          </a:p>
          <a:p>
            <a:pPr marL="342900" indent="-342900">
              <a:buFont typeface="Arial" panose="020B0604020202020204" pitchFamily="34" charset="0"/>
              <a:buChar char="•"/>
            </a:pPr>
            <a:r>
              <a:rPr lang="ru-RU" sz="2000" b="1" dirty="0"/>
              <a:t>Включить/выключить привязку к линиям привязки</a:t>
            </a:r>
            <a:endParaRPr lang="ru-RU" sz="2000" dirty="0"/>
          </a:p>
          <a:p>
            <a:pPr marL="342900" indent="-342900">
              <a:buFont typeface="Arial" panose="020B0604020202020204" pitchFamily="34" charset="0"/>
              <a:buChar char="•"/>
            </a:pPr>
            <a:r>
              <a:rPr lang="ru-RU" sz="2000" b="1" dirty="0"/>
              <a:t>Отключить код проекта</a:t>
            </a:r>
            <a:endParaRPr lang="ru-RU" sz="2000" dirty="0"/>
          </a:p>
          <a:p>
            <a:pPr marL="0" indent="0"/>
            <a:endParaRPr lang="ru-RU" sz="2000" b="1" dirty="0">
              <a:solidFill>
                <a:schemeClr val="bg2"/>
              </a:solidFill>
            </a:endParaRPr>
          </a:p>
        </p:txBody>
      </p:sp>
    </p:spTree>
    <p:extLst>
      <p:ext uri="{BB962C8B-B14F-4D97-AF65-F5344CB8AC3E}">
        <p14:creationId xmlns:p14="http://schemas.microsoft.com/office/powerpoint/2010/main" val="2121791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2400" b="1" dirty="0"/>
              <a:t>Линии привязки</a:t>
            </a:r>
          </a:p>
          <a:p>
            <a:pPr marL="0" indent="0"/>
            <a:r>
              <a:rPr lang="ru-RU" sz="2400" dirty="0" smtClean="0"/>
              <a:t>	Линии </a:t>
            </a:r>
            <a:r>
              <a:rPr lang="ru-RU" sz="2400" dirty="0"/>
              <a:t>привязки — это границы выравнивания, отображаемые в виде красных пунктирных линий, когда края элементов управления или базовые линии текста выравниваются. Границы выравнивания появляются, только если привязка к линиям привязки включена.</a:t>
            </a:r>
          </a:p>
          <a:p>
            <a:pPr marL="0" indent="0"/>
            <a:r>
              <a:rPr lang="ru-RU" sz="2400" b="1" dirty="0"/>
              <a:t>Границы сетки</a:t>
            </a:r>
          </a:p>
          <a:p>
            <a:pPr marL="0" indent="0"/>
            <a:r>
              <a:rPr lang="ru-RU" sz="2400" dirty="0" smtClean="0"/>
              <a:t>	Границы </a:t>
            </a:r>
            <a:r>
              <a:rPr lang="ru-RU" sz="2400" dirty="0"/>
              <a:t>сетки служат для управления строками и столбцами на панели Сетка. Вы можете создавать и удалять строки и столбцы, а также изменять их относительную ширину и высоту. Вертикальная граница сетки, которая отображается в левой части области рисования, используется для строк, а горизонтальная линия, которая появляется вверху, — для столбцов</a:t>
            </a:r>
            <a:r>
              <a:rPr lang="ru-RU" sz="2400" dirty="0" smtClean="0"/>
              <a:t>.</a:t>
            </a:r>
            <a:endParaRPr lang="ru-RU" sz="2400" dirty="0"/>
          </a:p>
        </p:txBody>
      </p:sp>
    </p:spTree>
    <p:extLst>
      <p:ext uri="{BB962C8B-B14F-4D97-AF65-F5344CB8AC3E}">
        <p14:creationId xmlns:p14="http://schemas.microsoft.com/office/powerpoint/2010/main" val="129393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1800" dirty="0"/>
              <a:t>Графические элементы сетки</a:t>
            </a:r>
          </a:p>
          <a:p>
            <a:pPr marL="0" indent="0"/>
            <a:r>
              <a:rPr lang="ru-RU" sz="1800" dirty="0"/>
              <a:t>Графический элемент сетки отображается как треугольник с вертикальной или горизонтальной линией, присоединенной к границе сетки. При перетаскивании графического элемента сетки ширина или высота смежных столбцов или строк изменяется по мере движения мыши.</a:t>
            </a:r>
          </a:p>
          <a:p>
            <a:pPr marL="0" indent="0"/>
            <a:r>
              <a:rPr lang="ru-RU" sz="1800" dirty="0"/>
              <a:t>Графические элементы сетки используются для управления шириной и высотой строк и столбцов сетки. Вы можете добавить новый столбец или строку, щелкнув границу сетки. При добавлении новой строки или столбца для панели сетки, которая содержит два и более столбцов или строк, за пределами границы появляется мини-панель инструментов, позволяющая задать ширину и высоту явным образом. С помощью мини-панели инструментов можно задавать размеры строк и столбцов сетки.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8612" y="4532801"/>
            <a:ext cx="39147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18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2400" b="1" dirty="0"/>
              <a:t>Маркеры изменения размера</a:t>
            </a:r>
          </a:p>
          <a:p>
            <a:pPr marL="0" indent="0"/>
            <a:r>
              <a:rPr lang="ru-RU" sz="2400" dirty="0" smtClean="0"/>
              <a:t>	Маркеры </a:t>
            </a:r>
            <a:r>
              <a:rPr lang="ru-RU" sz="2400" dirty="0"/>
              <a:t>изменения размера появляются на выбранных элементах управления и позволяют изменить их размер. При изменении размера элемента управления обычно отображаются значения ширины и высоты. Дополнительные сведения о работе с элементами управления в представлении Конструктор см. в статье Работа с элементами в Конструкторе XAML.</a:t>
            </a:r>
          </a:p>
          <a:p>
            <a:pPr marL="0" indent="0"/>
            <a:r>
              <a:rPr lang="ru-RU" sz="2400" b="1" dirty="0"/>
              <a:t>Поля</a:t>
            </a:r>
          </a:p>
          <a:p>
            <a:pPr marL="0" indent="0"/>
            <a:r>
              <a:rPr lang="ru-RU" sz="2400" dirty="0" smtClean="0"/>
              <a:t>	Поля </a:t>
            </a:r>
            <a:r>
              <a:rPr lang="ru-RU" sz="2400" dirty="0"/>
              <a:t>представляют собой фиксированное пространство между краем элемента управления и краем его контейнера. Вы можете задать поля элемента управления с помощью свойств </a:t>
            </a:r>
            <a:r>
              <a:rPr lang="ru-RU" sz="2400" dirty="0" err="1"/>
              <a:t>Margin</a:t>
            </a:r>
            <a:r>
              <a:rPr lang="ru-RU" sz="2400" dirty="0"/>
              <a:t> в разделе Макет окна Свойства.</a:t>
            </a:r>
          </a:p>
        </p:txBody>
      </p:sp>
    </p:spTree>
    <p:extLst>
      <p:ext uri="{BB962C8B-B14F-4D97-AF65-F5344CB8AC3E}">
        <p14:creationId xmlns:p14="http://schemas.microsoft.com/office/powerpoint/2010/main" val="1275772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1800" b="1" dirty="0"/>
              <a:t>Графические элементы полей</a:t>
            </a:r>
          </a:p>
          <a:p>
            <a:pPr marL="0" indent="0"/>
            <a:r>
              <a:rPr lang="ru-RU" sz="1800" dirty="0" smtClean="0"/>
              <a:t>	Графические </a:t>
            </a:r>
            <a:r>
              <a:rPr lang="ru-RU" sz="1800" dirty="0"/>
              <a:t>элементы полей можно использовать для изменения полей элемента относительно его контейнера макета. Если графический элемент поля открыт, поле не задано, а его графический значок отображается как разорванная цепь. Если поле не задано, элементы остаются на месте при изменении размеров контейнера макета во время выполнения. Если графический элемент поля закрыт, отображается значок целой цепи, а элементы перемещаются вместе с полем при изменении размеров контейнера макета во время выполнения (поля остаются фиксированными).</a:t>
            </a:r>
          </a:p>
          <a:p>
            <a:pPr marL="0" indent="0"/>
            <a:r>
              <a:rPr lang="ru-RU" sz="1800" b="1" dirty="0"/>
              <a:t>Маркеры элемента</a:t>
            </a:r>
          </a:p>
          <a:p>
            <a:pPr marL="0" indent="0"/>
            <a:r>
              <a:rPr lang="ru-RU" sz="1800" dirty="0" smtClean="0"/>
              <a:t>	Вы </a:t>
            </a:r>
            <a:r>
              <a:rPr lang="ru-RU" sz="1800" dirty="0"/>
              <a:t>можете изменить элемент с помощью его маркеров, которые появляются в области рисования при наведении указателя мыши на углы синего ограничивающего прямоугольника. Эти маркеры позволяют выполнить поворот, изменение размера или зеркальное отражение, перемещение или добавление радиуса </a:t>
            </a:r>
            <a:r>
              <a:rPr lang="ru-RU" sz="1800" dirty="0" err="1"/>
              <a:t>скругления</a:t>
            </a:r>
            <a:r>
              <a:rPr lang="ru-RU" sz="1800" dirty="0"/>
              <a:t> угла к элементу. Символ маркера элемента зависит от функции и меняется в зависимости от расположения указателя. Если вы не видите маркеры элемента, убедитесь, что элемент выделен.</a:t>
            </a:r>
          </a:p>
        </p:txBody>
      </p:sp>
    </p:spTree>
    <p:extLst>
      <p:ext uri="{BB962C8B-B14F-4D97-AF65-F5344CB8AC3E}">
        <p14:creationId xmlns:p14="http://schemas.microsoft.com/office/powerpoint/2010/main" val="73557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1800" dirty="0" smtClean="0"/>
              <a:t>	В </a:t>
            </a:r>
            <a:r>
              <a:rPr lang="ru-RU" sz="1800" dirty="0"/>
              <a:t>представлении Конструктор в левой нижней части окна доступны дополнительные команды области рисования, как показано ниже</a:t>
            </a:r>
            <a:r>
              <a:rPr lang="ru-RU" sz="1800" dirty="0" smtClean="0"/>
              <a:t>:</a:t>
            </a:r>
          </a:p>
          <a:p>
            <a:pPr marL="0" indent="0"/>
            <a:endParaRPr lang="ru-RU" sz="1800" dirty="0"/>
          </a:p>
          <a:p>
            <a:pPr marL="0" indent="0"/>
            <a:endParaRPr lang="ru-RU" sz="1800" dirty="0" smtClean="0"/>
          </a:p>
          <a:p>
            <a:pPr marL="0" indent="0"/>
            <a:endParaRPr lang="ru-RU" sz="1800" dirty="0" smtClean="0"/>
          </a:p>
          <a:p>
            <a:pPr marL="0" indent="0"/>
            <a:r>
              <a:rPr lang="ru-RU" sz="1800" dirty="0" smtClean="0"/>
              <a:t>	На </a:t>
            </a:r>
            <a:r>
              <a:rPr lang="ru-RU" sz="1800" dirty="0"/>
              <a:t>этой панели инструментов доступны следующие команды:</a:t>
            </a:r>
          </a:p>
          <a:p>
            <a:pPr marL="0" indent="0"/>
            <a:r>
              <a:rPr lang="ru-RU" sz="1800" b="1" dirty="0"/>
              <a:t>Маркеры элемента</a:t>
            </a:r>
          </a:p>
          <a:p>
            <a:pPr marL="0" indent="0"/>
            <a:r>
              <a:rPr lang="ru-RU" sz="1800" dirty="0" smtClean="0"/>
              <a:t>	Команда </a:t>
            </a:r>
            <a:r>
              <a:rPr lang="ru-RU" sz="1800" dirty="0"/>
              <a:t>"Масштаб" позволяет указать размер области конструктора. Вы можете выбрать масштаб от 12,5 % до 800 % или выбрать параметры, такие как Вписать выделенное и Вписать все.</a:t>
            </a:r>
          </a:p>
          <a:p>
            <a:pPr marL="0" indent="0"/>
            <a:r>
              <a:rPr lang="ru-RU" sz="1800" b="1" dirty="0"/>
              <a:t>Показать/скрыть сетку привязки</a:t>
            </a:r>
          </a:p>
          <a:p>
            <a:pPr marL="0" indent="0"/>
            <a:r>
              <a:rPr lang="ru-RU" sz="1800" dirty="0" smtClean="0"/>
              <a:t>	Показывает </a:t>
            </a:r>
            <a:r>
              <a:rPr lang="ru-RU" sz="1800" dirty="0"/>
              <a:t>или скрывает сетку привязки, которая отображает линии сетки. Линии сетки используются при включении привязки к линиям сетки или привязки к линиям привязки.</a:t>
            </a:r>
          </a:p>
          <a:p>
            <a:pPr marL="0" indent="0"/>
            <a:endParaRPr lang="ru-RU"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77" y="2270036"/>
            <a:ext cx="3107715" cy="4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198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2000" b="1" dirty="0"/>
              <a:t>Включить/выключить привязку к линиям сетки</a:t>
            </a:r>
          </a:p>
          <a:p>
            <a:pPr marL="0" indent="0"/>
            <a:r>
              <a:rPr lang="ru-RU" sz="2000" dirty="0" smtClean="0"/>
              <a:t>	Если </a:t>
            </a:r>
            <a:r>
              <a:rPr lang="ru-RU" sz="2000" dirty="0"/>
              <a:t>привязка к линиям сетки включена, элемент, как правило, выравнивается с ближайшими горизонтальными и вертикальными линиями сетки при перетаскивании его в области.</a:t>
            </a:r>
          </a:p>
          <a:p>
            <a:pPr marL="0" indent="0"/>
            <a:r>
              <a:rPr lang="ru-RU" sz="2000" b="1" dirty="0"/>
              <a:t>Переключить фон области рисования	</a:t>
            </a:r>
          </a:p>
          <a:p>
            <a:pPr marL="0" indent="0"/>
            <a:r>
              <a:rPr lang="ru-RU" sz="2000" dirty="0" smtClean="0"/>
              <a:t>	Выполняет </a:t>
            </a:r>
            <a:r>
              <a:rPr lang="ru-RU" sz="2000" dirty="0"/>
              <a:t>переключение между светлым и темным фоном.</a:t>
            </a:r>
          </a:p>
          <a:p>
            <a:pPr marL="0" indent="0"/>
            <a:r>
              <a:rPr lang="ru-RU" sz="2000" b="1" dirty="0"/>
              <a:t>Включить/выключить привязку к линиям привязки</a:t>
            </a:r>
          </a:p>
          <a:p>
            <a:pPr marL="0" indent="0"/>
            <a:r>
              <a:rPr lang="ru-RU" sz="2000" dirty="0" smtClean="0"/>
              <a:t>	Линии </a:t>
            </a:r>
            <a:r>
              <a:rPr lang="ru-RU" sz="2000" dirty="0"/>
              <a:t>привязки помогают выравнивать элементы управления относительно друг друга. Если привязка к линиям привязки включена, при перетаскивании элемента управления относительно других элементов появляются границы выравнивания, когда края и текст некоторых элементов управления выровнены по горизонтали или вертикали. Граница выравнивания отображается в виде красной пунктирной линии.</a:t>
            </a:r>
          </a:p>
        </p:txBody>
      </p:sp>
    </p:spTree>
    <p:extLst>
      <p:ext uri="{BB962C8B-B14F-4D97-AF65-F5344CB8AC3E}">
        <p14:creationId xmlns:p14="http://schemas.microsoft.com/office/powerpoint/2010/main" val="2153416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1600" b="1" dirty="0"/>
              <a:t>Отключить код проекта</a:t>
            </a:r>
          </a:p>
          <a:p>
            <a:pPr marL="0" indent="0"/>
            <a:r>
              <a:rPr lang="ru-RU" sz="1600" b="1" dirty="0"/>
              <a:t>Отключает код проекта, например пользовательские элементы управления и преобразователи величин, и выполняет перезагрузку конструктора.</a:t>
            </a:r>
          </a:p>
          <a:p>
            <a:pPr marL="0" indent="0"/>
            <a:r>
              <a:rPr lang="ru-RU" sz="1600" b="1" dirty="0"/>
              <a:t>1.	Откройте XAML-файл в конструкторе XAML, создайте элемент или выберите элемент в окне "Структура документа".</a:t>
            </a:r>
          </a:p>
          <a:p>
            <a:pPr marL="0" indent="0"/>
            <a:r>
              <a:rPr lang="ru-RU" sz="1600" b="1" dirty="0"/>
              <a:t>2.	В окне Свойства выберите метку свойства, которая обозначается квадратом справа от значения свойства, а затем выполните команду Преобразовать в новый ресурс. Белый квадрат указывает на значение по </a:t>
            </a:r>
            <a:r>
              <a:rPr lang="ru-RU" sz="1600" b="1" dirty="0" smtClean="0"/>
              <a:t>умолчанию.</a:t>
            </a:r>
            <a:endParaRPr lang="ru-RU" sz="1600" b="1" dirty="0"/>
          </a:p>
          <a:p>
            <a:pPr marL="0" indent="0"/>
            <a:r>
              <a:rPr lang="ru-RU" sz="1600" b="1" dirty="0"/>
              <a:t>Появится диалоговое окно для создания ресурса. Это диалоговое окно появляется при создании ресурса на основе кисти:</a:t>
            </a:r>
          </a:p>
          <a:p>
            <a:pPr marL="0" indent="0"/>
            <a:endParaRPr lang="ru-RU" sz="16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514" y="4145940"/>
            <a:ext cx="44894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908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1800" b="1" dirty="0" smtClean="0"/>
              <a:t>3</a:t>
            </a:r>
            <a:r>
              <a:rPr lang="ru-RU" sz="1800" b="1" dirty="0"/>
              <a:t>. В поле Имя (ключ) введите имя ключа. Это имя используется при ссылке других элементов на ресурс.</a:t>
            </a:r>
          </a:p>
          <a:p>
            <a:pPr marL="0" indent="0"/>
            <a:r>
              <a:rPr lang="ru-RU" sz="1800" b="1" dirty="0"/>
              <a:t>4. В разделе Определить в укажите, где именно требуется определить ресурс:</a:t>
            </a:r>
          </a:p>
          <a:p>
            <a:pPr marL="0" indent="0"/>
            <a:r>
              <a:rPr lang="ru-RU" sz="1800" b="1" dirty="0"/>
              <a:t>•	Чтобы ресурс был доступен любому документу в приложении, выберите параметр Приложение.</a:t>
            </a:r>
          </a:p>
          <a:p>
            <a:pPr marL="0" indent="0"/>
            <a:r>
              <a:rPr lang="ru-RU" sz="1800" b="1" dirty="0"/>
              <a:t>•	Чтобы ресурс был доступен только текущему документу, выберите параметр Этот документ.</a:t>
            </a:r>
          </a:p>
          <a:p>
            <a:pPr marL="0" indent="0"/>
            <a:r>
              <a:rPr lang="ru-RU" sz="1800" b="1" dirty="0"/>
              <a:t>•	Чтобы ресурс был доступен только элементу, из которого он создан, и его дочерним элементам, выберите параметр Этот документ, а затем в раскрывающемся списке выберите элемент: имя.</a:t>
            </a:r>
          </a:p>
          <a:p>
            <a:pPr marL="0" indent="0"/>
            <a:r>
              <a:rPr lang="ru-RU" sz="1800" b="1" dirty="0"/>
              <a:t>•	Чтобы определить ресурс в файле словаря ресурсов, который можно повторно использовать в других проектах, выберите Словарь ресурсов. Затем в раскрывающемся списке выберите файл словаря ресурсов, например </a:t>
            </a:r>
            <a:r>
              <a:rPr lang="ru-RU" sz="1800" b="1" dirty="0" err="1"/>
              <a:t>StandardStyles.xaml</a:t>
            </a:r>
            <a:r>
              <a:rPr lang="ru-RU" sz="1800" b="1" dirty="0"/>
              <a:t>.</a:t>
            </a:r>
          </a:p>
        </p:txBody>
      </p:sp>
    </p:spTree>
    <p:extLst>
      <p:ext uri="{BB962C8B-B14F-4D97-AF65-F5344CB8AC3E}">
        <p14:creationId xmlns:p14="http://schemas.microsoft.com/office/powerpoint/2010/main" val="821950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1900" b="1" dirty="0" smtClean="0"/>
              <a:t>5. Нажмите </a:t>
            </a:r>
            <a:r>
              <a:rPr lang="ru-RU" sz="1900" b="1" dirty="0"/>
              <a:t>кнопку ОК, чтобы создать ресурс и применить его к элементу, из которого он создан.</a:t>
            </a:r>
          </a:p>
          <a:p>
            <a:pPr marL="0" indent="0"/>
            <a:r>
              <a:rPr lang="ru-RU" sz="1900" b="1" dirty="0"/>
              <a:t>3. При добавлении новой страницы XAML в проект также одновременно добавляется файл кода C#. Так, при создании проекта в него по умолчанию добавляется файл с графическим интерфейсов в XAML - </a:t>
            </a:r>
            <a:r>
              <a:rPr lang="ru-RU" sz="1900" b="1" dirty="0" err="1"/>
              <a:t>MainPage.xaml</a:t>
            </a:r>
            <a:r>
              <a:rPr lang="ru-RU" sz="1900" b="1" dirty="0"/>
              <a:t> и файл </a:t>
            </a:r>
            <a:r>
              <a:rPr lang="ru-RU" sz="1900" b="1" dirty="0" err="1"/>
              <a:t>MainPage.xaml.cs</a:t>
            </a:r>
            <a:r>
              <a:rPr lang="ru-RU" sz="1900" b="1" dirty="0"/>
              <a:t>, где, как предполагается, должна находится логика приложения, связанная с разметкой из файла XAML.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714" y="3688739"/>
            <a:ext cx="5022850" cy="284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254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Графический интерфейс</a:t>
            </a:r>
            <a:endParaRPr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dirty="0" smtClean="0"/>
              <a:t>	Рассмотрим </a:t>
            </a:r>
            <a:r>
              <a:rPr lang="ru-RU" dirty="0"/>
              <a:t>важный аспект современных смартфонов на базе операционной системы </a:t>
            </a:r>
            <a:r>
              <a:rPr lang="ru-RU" dirty="0" err="1"/>
              <a:t>Android</a:t>
            </a:r>
            <a:r>
              <a:rPr lang="ru-RU" dirty="0"/>
              <a:t> — </a:t>
            </a:r>
            <a:r>
              <a:rPr lang="ru-RU" b="1" dirty="0"/>
              <a:t>графический интерфейс</a:t>
            </a:r>
            <a:r>
              <a:rPr lang="ru-RU" dirty="0"/>
              <a:t>. Приложение графического интерфейса системы </a:t>
            </a:r>
            <a:r>
              <a:rPr lang="ru-RU" dirty="0" err="1"/>
              <a:t>Android</a:t>
            </a:r>
            <a:r>
              <a:rPr lang="ru-RU" dirty="0"/>
              <a:t> — это программное обеспечение, которое предоставляет пользовательский интерфейс для устройства</a:t>
            </a:r>
            <a:r>
              <a:rPr lang="ru-RU" dirty="0" smtClean="0"/>
              <a:t>.</a:t>
            </a:r>
          </a:p>
          <a:p>
            <a:pPr marL="0" indent="0"/>
            <a:r>
              <a:rPr lang="ru-RU" dirty="0" smtClean="0"/>
              <a:t>	</a:t>
            </a:r>
            <a:r>
              <a:rPr lang="ru-RU" b="1" dirty="0" smtClean="0"/>
              <a:t>Графический </a:t>
            </a:r>
            <a:r>
              <a:rPr lang="ru-RU" b="1" dirty="0"/>
              <a:t>интерфейс (ГИ) </a:t>
            </a:r>
            <a:r>
              <a:rPr lang="ru-RU" dirty="0"/>
              <a:t>— это часть операционной системы, которая позволяет взаимодействовать с устройством с помощью графических элементов, таких как иконки, кнопки и меню.</a:t>
            </a:r>
          </a:p>
        </p:txBody>
      </p:sp>
      <p:pic>
        <p:nvPicPr>
          <p:cNvPr id="2" name="Рисунок 1"/>
          <p:cNvPicPr>
            <a:picLocks noChangeAspect="1"/>
          </p:cNvPicPr>
          <p:nvPr/>
        </p:nvPicPr>
        <p:blipFill>
          <a:blip r:embed="rId3"/>
          <a:stretch>
            <a:fillRect/>
          </a:stretch>
        </p:blipFill>
        <p:spPr>
          <a:xfrm>
            <a:off x="3329770" y="3358660"/>
            <a:ext cx="5532459" cy="3114675"/>
          </a:xfrm>
          <a:prstGeom prst="rect">
            <a:avLst/>
          </a:prstGeom>
        </p:spPr>
      </p:pic>
    </p:spTree>
    <p:extLst>
      <p:ext uri="{BB962C8B-B14F-4D97-AF65-F5344CB8AC3E}">
        <p14:creationId xmlns:p14="http://schemas.microsoft.com/office/powerpoint/2010/main" val="4247964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2000" b="1" dirty="0" smtClean="0"/>
              <a:t>	Файлы </a:t>
            </a:r>
            <a:r>
              <a:rPr lang="ru-RU" sz="2000" b="1" dirty="0"/>
              <a:t>XAML позволяют нам определить интерфейс окна, но для создания логики приложения, например, для определения обработчиков событий элементов управления, нам все равно придется воспользоваться кодом C#.</a:t>
            </a:r>
          </a:p>
          <a:p>
            <a:pPr marL="0" indent="0"/>
            <a:r>
              <a:rPr lang="ru-RU" sz="2000" b="1" dirty="0"/>
              <a:t>По умолчанию в файле XAML определен атрибут x:Class:</a:t>
            </a:r>
          </a:p>
          <a:p>
            <a:pPr marL="0" indent="0"/>
            <a:r>
              <a:rPr lang="ru-RU" sz="2000" b="1" dirty="0"/>
              <a:t>1	x:Class="HelloApp.MainPage"</a:t>
            </a:r>
          </a:p>
          <a:p>
            <a:pPr marL="0" indent="0"/>
            <a:r>
              <a:rPr lang="ru-RU" sz="2000" b="1" dirty="0"/>
              <a:t>Атрибут x:Class="HelloApp.MainPage указывает на класс, который будет представлять данную страницу и в который будет компилироваться код в XAML при компиляции. То есть во время компиляции будет генерироваться класс </a:t>
            </a:r>
            <a:r>
              <a:rPr lang="ru-RU" sz="2000" b="1" dirty="0" err="1"/>
              <a:t>HelloApp.MainPage</a:t>
            </a:r>
            <a:r>
              <a:rPr lang="ru-RU" sz="2000" b="1" dirty="0"/>
              <a:t>, унаследованный от класса </a:t>
            </a:r>
            <a:r>
              <a:rPr lang="ru-RU" sz="2000" b="1" dirty="0" err="1"/>
              <a:t>ContentPage</a:t>
            </a:r>
            <a:r>
              <a:rPr lang="ru-RU" sz="2000" b="1" dirty="0" smtClean="0"/>
              <a:t>.</a:t>
            </a:r>
          </a:p>
          <a:p>
            <a:pPr marL="0" indent="0"/>
            <a:r>
              <a:rPr lang="ru-RU" sz="2000" dirty="0" smtClean="0"/>
              <a:t>	Это </a:t>
            </a:r>
            <a:r>
              <a:rPr lang="ru-RU" sz="2000" dirty="0"/>
              <a:t>позволяет разработчикам использовать богатый функционал XAML для описания интерфейса, в то время как логика приложения, включая обработку событий и динамическое взаимодействие с элементами, реализуется в C# коде, обеспечивая таким образом четкое разделение между визуальной и логической частями приложения.</a:t>
            </a:r>
            <a:endParaRPr lang="ru-RU" sz="2000" b="1" dirty="0"/>
          </a:p>
        </p:txBody>
      </p:sp>
    </p:spTree>
    <p:extLst>
      <p:ext uri="{BB962C8B-B14F-4D97-AF65-F5344CB8AC3E}">
        <p14:creationId xmlns:p14="http://schemas.microsoft.com/office/powerpoint/2010/main" val="191949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pic>
        <p:nvPicPr>
          <p:cNvPr id="14" name="Рисунок 13"/>
          <p:cNvPicPr>
            <a:picLocks noChangeAspect="1"/>
          </p:cNvPicPr>
          <p:nvPr/>
        </p:nvPicPr>
        <p:blipFill>
          <a:blip r:embed="rId3"/>
          <a:stretch>
            <a:fillRect/>
          </a:stretch>
        </p:blipFill>
        <p:spPr>
          <a:xfrm>
            <a:off x="1485262" y="1356967"/>
            <a:ext cx="9221476" cy="5101617"/>
          </a:xfrm>
          <a:prstGeom prst="rect">
            <a:avLst/>
          </a:prstGeom>
        </p:spPr>
      </p:pic>
    </p:spTree>
    <p:extLst>
      <p:ext uri="{BB962C8B-B14F-4D97-AF65-F5344CB8AC3E}">
        <p14:creationId xmlns:p14="http://schemas.microsoft.com/office/powerpoint/2010/main" val="641230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1900" b="1" dirty="0" smtClean="0"/>
              <a:t>	Этот </a:t>
            </a:r>
            <a:r>
              <a:rPr lang="ru-RU" sz="1900" b="1" dirty="0"/>
              <a:t>практически пустой класс уже выполняет некоторую работу. Во время компиляции этот класс объединяется с классом, сгенерированным из кода XAML. Чтобы такое слияние классов во время компиляции произошло, класс </a:t>
            </a:r>
            <a:r>
              <a:rPr lang="ru-RU" sz="1900" b="1" dirty="0" err="1"/>
              <a:t>MainPage</a:t>
            </a:r>
            <a:r>
              <a:rPr lang="ru-RU" sz="1900" b="1" dirty="0"/>
              <a:t> определяется как частичный с модификатором </a:t>
            </a:r>
            <a:r>
              <a:rPr lang="ru-RU" sz="1900" b="1" dirty="0" err="1"/>
              <a:t>partial</a:t>
            </a:r>
            <a:r>
              <a:rPr lang="ru-RU" sz="1900" b="1" dirty="0"/>
              <a:t>. А через метод </a:t>
            </a:r>
            <a:r>
              <a:rPr lang="ru-RU" sz="1900" b="1" dirty="0" err="1"/>
              <a:t>InitializeComponent</a:t>
            </a:r>
            <a:r>
              <a:rPr lang="ru-RU" sz="1900" b="1" dirty="0"/>
              <a:t>() класс </a:t>
            </a:r>
            <a:r>
              <a:rPr lang="ru-RU" sz="1900" b="1" dirty="0" err="1"/>
              <a:t>MainPage</a:t>
            </a:r>
            <a:r>
              <a:rPr lang="ru-RU" sz="1900" b="1" dirty="0"/>
              <a:t> вызывает скомпилированный ранее код XAML, разбирает его и по нему строит графический интерфейс страницы</a:t>
            </a:r>
            <a:r>
              <a:rPr lang="ru-RU" sz="1900" b="1" dirty="0" smtClean="0"/>
              <a:t>.</a:t>
            </a:r>
          </a:p>
          <a:p>
            <a:pPr marL="0" indent="0"/>
            <a:r>
              <a:rPr lang="ru-RU" sz="1900" dirty="0" smtClean="0"/>
              <a:t>	Понятие </a:t>
            </a:r>
            <a:r>
              <a:rPr lang="ru-RU" sz="1900" dirty="0"/>
              <a:t>частичного класса в C# позволяет разработчикам разделять реализацию класса на несколько файлов, что удобно, когда необходимо внедрять или изменять функциональность, не затрагивая основную логику. В данном контексте класс </a:t>
            </a:r>
            <a:r>
              <a:rPr lang="ru-RU" sz="1900" dirty="0" err="1"/>
              <a:t>MainPage</a:t>
            </a:r>
            <a:r>
              <a:rPr lang="ru-RU" sz="1900" dirty="0"/>
              <a:t>, объявленный как частичный, позволяет интегрировать элемент XAML, который определяет визуальное отображение интерфейса, с кодом логики, написанным на C#. </a:t>
            </a:r>
            <a:endParaRPr lang="ru-RU" sz="1900" b="1" dirty="0"/>
          </a:p>
        </p:txBody>
      </p:sp>
    </p:spTree>
    <p:extLst>
      <p:ext uri="{BB962C8B-B14F-4D97-AF65-F5344CB8AC3E}">
        <p14:creationId xmlns:p14="http://schemas.microsoft.com/office/powerpoint/2010/main" val="2804373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pic>
        <p:nvPicPr>
          <p:cNvPr id="9" name="Рисунок 8"/>
          <p:cNvPicPr>
            <a:picLocks noChangeAspect="1"/>
          </p:cNvPicPr>
          <p:nvPr/>
        </p:nvPicPr>
        <p:blipFill rotWithShape="1">
          <a:blip r:embed="rId3"/>
          <a:srcRect b="47343"/>
          <a:stretch/>
        </p:blipFill>
        <p:spPr>
          <a:xfrm>
            <a:off x="1156307" y="1681180"/>
            <a:ext cx="9879386" cy="3981066"/>
          </a:xfrm>
          <a:prstGeom prst="rect">
            <a:avLst/>
          </a:prstGeom>
        </p:spPr>
      </p:pic>
    </p:spTree>
    <p:extLst>
      <p:ext uri="{BB962C8B-B14F-4D97-AF65-F5344CB8AC3E}">
        <p14:creationId xmlns:p14="http://schemas.microsoft.com/office/powerpoint/2010/main" val="1445006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pic>
        <p:nvPicPr>
          <p:cNvPr id="9" name="Рисунок 8"/>
          <p:cNvPicPr>
            <a:picLocks noChangeAspect="1"/>
          </p:cNvPicPr>
          <p:nvPr/>
        </p:nvPicPr>
        <p:blipFill rotWithShape="1">
          <a:blip r:embed="rId3"/>
          <a:srcRect t="52656" b="-4640"/>
          <a:stretch/>
        </p:blipFill>
        <p:spPr>
          <a:xfrm>
            <a:off x="507788" y="1608600"/>
            <a:ext cx="11176424" cy="4446141"/>
          </a:xfrm>
          <a:prstGeom prst="rect">
            <a:avLst/>
          </a:prstGeom>
        </p:spPr>
      </p:pic>
    </p:spTree>
    <p:extLst>
      <p:ext uri="{BB962C8B-B14F-4D97-AF65-F5344CB8AC3E}">
        <p14:creationId xmlns:p14="http://schemas.microsoft.com/office/powerpoint/2010/main" val="3218076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2" name="Прямоугольник 1"/>
          <p:cNvSpPr/>
          <p:nvPr/>
        </p:nvSpPr>
        <p:spPr>
          <a:xfrm>
            <a:off x="497840" y="1332174"/>
            <a:ext cx="11196320" cy="4832092"/>
          </a:xfrm>
          <a:prstGeom prst="rect">
            <a:avLst/>
          </a:prstGeom>
        </p:spPr>
        <p:txBody>
          <a:bodyPr wrap="square">
            <a:spAutoFit/>
          </a:bodyPr>
          <a:lstStyle/>
          <a:p>
            <a:pPr algn="just">
              <a:spcAft>
                <a:spcPts val="0"/>
              </a:spcAft>
            </a:pPr>
            <a:r>
              <a:rPr lang="ru-RU" sz="2200" dirty="0" smtClean="0">
                <a:latin typeface="Times New Roman" panose="02020603050405020304" pitchFamily="18" charset="0"/>
                <a:ea typeface="Times New Roman" panose="02020603050405020304" pitchFamily="18" charset="0"/>
              </a:rPr>
              <a:t>	</a:t>
            </a:r>
            <a:r>
              <a:rPr lang="ru-RU" sz="2200" b="1" dirty="0" smtClean="0">
                <a:latin typeface="Times New Roman" panose="02020603050405020304" pitchFamily="18" charset="0"/>
                <a:ea typeface="Times New Roman" panose="02020603050405020304" pitchFamily="18" charset="0"/>
              </a:rPr>
              <a:t>С </a:t>
            </a:r>
            <a:r>
              <a:rPr lang="ru-RU" sz="2200" b="1" dirty="0">
                <a:latin typeface="Times New Roman" panose="02020603050405020304" pitchFamily="18" charset="0"/>
                <a:ea typeface="Times New Roman" panose="02020603050405020304" pitchFamily="18" charset="0"/>
              </a:rPr>
              <a:t>помощью атрибута x:Name элементу назначается имя. </a:t>
            </a:r>
            <a:r>
              <a:rPr lang="ru-RU" sz="2200" dirty="0">
                <a:latin typeface="Times New Roman" panose="02020603050405020304" pitchFamily="18" charset="0"/>
                <a:ea typeface="Times New Roman" panose="02020603050405020304" pitchFamily="18" charset="0"/>
              </a:rPr>
              <a:t>При компиляции приложения будет создаваться приватная переменная с этим именем. Через это имя в файле отделенного кода C# мы сможем ссылать на этот элемент, точнее на объект, который представляет в файле кода данный элемент. В частности, здесь кнопке назначено имя "button1". Соответственно в файле кода мы можем обратиться к свойствам и методам кнопки через это имя. В итоге по нажатию на кнопку у нее изменится текст.</a:t>
            </a:r>
          </a:p>
          <a:p>
            <a:pPr algn="just">
              <a:spcAft>
                <a:spcPts val="0"/>
              </a:spcAft>
            </a:pPr>
            <a:r>
              <a:rPr lang="ru-RU" sz="2200" dirty="0" smtClean="0">
                <a:latin typeface="Times New Roman" panose="02020603050405020304" pitchFamily="18" charset="0"/>
                <a:ea typeface="Times New Roman" panose="02020603050405020304" pitchFamily="18" charset="0"/>
              </a:rPr>
              <a:t>	4</a:t>
            </a:r>
            <a:r>
              <a:rPr lang="ru-RU" sz="2200" dirty="0">
                <a:latin typeface="Times New Roman" panose="02020603050405020304" pitchFamily="18" charset="0"/>
                <a:ea typeface="Times New Roman" panose="02020603050405020304" pitchFamily="18" charset="0"/>
              </a:rPr>
              <a:t>. Метод - </a:t>
            </a:r>
            <a:r>
              <a:rPr lang="ru-RU" sz="2200" b="1" dirty="0" err="1">
                <a:latin typeface="Times New Roman" panose="02020603050405020304" pitchFamily="18" charset="0"/>
                <a:ea typeface="Times New Roman" panose="02020603050405020304" pitchFamily="18" charset="0"/>
              </a:rPr>
              <a:t>LoadFromXaml</a:t>
            </a:r>
            <a:r>
              <a:rPr lang="ru-RU" sz="2200" b="1" dirty="0">
                <a:latin typeface="Times New Roman" panose="02020603050405020304" pitchFamily="18" charset="0"/>
                <a:ea typeface="Times New Roman" panose="02020603050405020304" pitchFamily="18" charset="0"/>
              </a:rPr>
              <a:t>().</a:t>
            </a:r>
            <a:r>
              <a:rPr lang="ru-RU" sz="2200" dirty="0">
                <a:latin typeface="Times New Roman" panose="02020603050405020304" pitchFamily="18" charset="0"/>
                <a:ea typeface="Times New Roman" panose="02020603050405020304" pitchFamily="18" charset="0"/>
              </a:rPr>
              <a:t> Этот метод извлекает файл XAML (или его скомпилированную бинарную версию) из файла </a:t>
            </a:r>
            <a:r>
              <a:rPr lang="ru-RU" sz="2200" dirty="0" err="1">
                <a:latin typeface="Times New Roman" panose="02020603050405020304" pitchFamily="18" charset="0"/>
                <a:ea typeface="Times New Roman" panose="02020603050405020304" pitchFamily="18" charset="0"/>
              </a:rPr>
              <a:t>dll</a:t>
            </a:r>
            <a:r>
              <a:rPr lang="ru-RU" sz="2200" dirty="0">
                <a:latin typeface="Times New Roman" panose="02020603050405020304" pitchFamily="18" charset="0"/>
                <a:ea typeface="Times New Roman" panose="02020603050405020304" pitchFamily="18" charset="0"/>
              </a:rPr>
              <a:t>, в который скомпилировано приложение.</a:t>
            </a:r>
          </a:p>
          <a:p>
            <a:pPr algn="just">
              <a:spcAft>
                <a:spcPts val="0"/>
              </a:spcAft>
            </a:pPr>
            <a:r>
              <a:rPr lang="ru-RU" sz="2200" dirty="0">
                <a:latin typeface="Times New Roman" panose="02020603050405020304" pitchFamily="18" charset="0"/>
                <a:ea typeface="Times New Roman" panose="02020603050405020304" pitchFamily="18" charset="0"/>
              </a:rPr>
              <a:t>После извлечения кода графического интерфейса метод инициализирует все объекты, определенные в файле XAML, устанавливает структуру элементов (какой элемент какие элементы содержит), прикрепляет обработчики событий, определенные в файле кода C#, и создает дерево объектов. Таким образом, код из XAML используется для построения интерфейса.</a:t>
            </a:r>
            <a:endParaRPr lang="ru-RU"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4548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2" name="Прямоугольник 1"/>
          <p:cNvSpPr/>
          <p:nvPr/>
        </p:nvSpPr>
        <p:spPr>
          <a:xfrm>
            <a:off x="952836" y="1529687"/>
            <a:ext cx="10622400" cy="2554545"/>
          </a:xfrm>
          <a:prstGeom prst="rect">
            <a:avLst/>
          </a:prstGeom>
        </p:spPr>
        <p:txBody>
          <a:bodyPr wrap="square">
            <a:spAutoFit/>
          </a:bodyPr>
          <a:lstStyle/>
          <a:p>
            <a:r>
              <a:rPr lang="en-US" sz="2000" dirty="0" smtClean="0"/>
              <a:t>	</a:t>
            </a:r>
            <a:r>
              <a:rPr lang="ru-RU" sz="2000" dirty="0" smtClean="0"/>
              <a:t>Можем </a:t>
            </a:r>
            <a:r>
              <a:rPr lang="ru-RU" sz="2000" dirty="0"/>
              <a:t>загружать код XAML, причем динамически в процессе выполнения программы, используя тот же самый метод </a:t>
            </a:r>
            <a:r>
              <a:rPr lang="ru-RU" sz="2000" b="1" dirty="0" err="1"/>
              <a:t>LoadFromXaml</a:t>
            </a:r>
            <a:r>
              <a:rPr lang="ru-RU" sz="2000" b="1" dirty="0"/>
              <a:t>(). </a:t>
            </a:r>
            <a:r>
              <a:rPr lang="ru-RU" sz="2000" dirty="0"/>
              <a:t>Подобный способ может применяться, например, при получении кода XAML от веб-сервиса или, когда в зависимости от хода программы необходимо предоставить альтернативные версии интерфейса. Но вместе с тем стоит отметить, что динамическая загрузка XAML снижает производительность приложения, поэтому по возможности ее следует избегать.</a:t>
            </a:r>
          </a:p>
          <a:p>
            <a:r>
              <a:rPr lang="ru-RU" sz="2000" b="1" dirty="0"/>
              <a:t>Например, динамически загрузим интерфейс для всей </a:t>
            </a:r>
            <a:r>
              <a:rPr lang="ru-RU" sz="2000" b="1" dirty="0" smtClean="0"/>
              <a:t>страницы</a:t>
            </a:r>
            <a:r>
              <a:rPr lang="en-US" sz="2000" b="1" dirty="0" smtClean="0"/>
              <a:t> </a:t>
            </a:r>
            <a:r>
              <a:rPr lang="ru-RU" sz="2000" b="1" dirty="0" smtClean="0"/>
              <a:t>(сл. </a:t>
            </a:r>
            <a:r>
              <a:rPr lang="ru-RU" sz="2000" b="1" dirty="0"/>
              <a:t>с</a:t>
            </a:r>
            <a:r>
              <a:rPr lang="ru-RU" sz="2000" b="1" dirty="0" smtClean="0"/>
              <a:t>лайд):</a:t>
            </a:r>
            <a:endParaRPr lang="ru-RU" sz="2000" b="1" dirty="0"/>
          </a:p>
        </p:txBody>
      </p:sp>
      <p:pic>
        <p:nvPicPr>
          <p:cNvPr id="15362"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694" y="4256952"/>
            <a:ext cx="3946683" cy="223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19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graphicFrame>
        <p:nvGraphicFramePr>
          <p:cNvPr id="4" name="Таблица 3"/>
          <p:cNvGraphicFramePr>
            <a:graphicFrameLocks noGrp="1"/>
          </p:cNvGraphicFramePr>
          <p:nvPr>
            <p:extLst>
              <p:ext uri="{D42A27DB-BD31-4B8C-83A1-F6EECF244321}">
                <p14:modId xmlns:p14="http://schemas.microsoft.com/office/powerpoint/2010/main" val="1606643589"/>
              </p:ext>
            </p:extLst>
          </p:nvPr>
        </p:nvGraphicFramePr>
        <p:xfrm>
          <a:off x="2140744" y="1356967"/>
          <a:ext cx="7910512" cy="5086192"/>
        </p:xfrm>
        <a:graphic>
          <a:graphicData uri="http://schemas.openxmlformats.org/drawingml/2006/table">
            <a:tbl>
              <a:tblPr/>
              <a:tblGrid>
                <a:gridCol w="447808"/>
                <a:gridCol w="7462704"/>
              </a:tblGrid>
              <a:tr h="5086192">
                <a:tc>
                  <a:txBody>
                    <a:bodyPr/>
                    <a:lstStyle/>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2</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3</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4</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5</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6</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7</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8</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9</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10</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11</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12</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13</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14</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15</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16</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17</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18</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19</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20</a:t>
                      </a:r>
                      <a:endParaRPr lang="ru-RU" sz="16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600" dirty="0">
                          <a:solidFill>
                            <a:srgbClr val="000000"/>
                          </a:solidFill>
                          <a:effectLst/>
                          <a:latin typeface="Consolas" panose="020B0609020204030204" pitchFamily="49" charset="0"/>
                          <a:ea typeface="Times New Roman" panose="02020603050405020304" pitchFamily="18" charset="0"/>
                        </a:rPr>
                        <a:t>21</a:t>
                      </a:r>
                      <a:endParaRPr lang="ru-RU" sz="1600" dirty="0">
                        <a:effectLst/>
                        <a:latin typeface="Times New Roman" panose="02020603050405020304" pitchFamily="18" charset="0"/>
                        <a:ea typeface="Times New Roman" panose="02020603050405020304" pitchFamily="18" charset="0"/>
                      </a:endParaRPr>
                    </a:p>
                  </a:txBody>
                  <a:tcPr marL="0" marR="0" marT="0" marB="0" anchor="ctr">
                    <a:lnL>
                      <a:noFill/>
                    </a:lnL>
                    <a:lnR>
                      <a:noFill/>
                    </a:lnR>
                    <a:lnT>
                      <a:noFill/>
                    </a:lnT>
                    <a:lnB>
                      <a:noFill/>
                    </a:lnB>
                  </a:tcPr>
                </a:tc>
                <a:tc>
                  <a:txBody>
                    <a:bodyPr/>
                    <a:lstStyle/>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using</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Xamarin.Forms</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using</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Xamarin.Forms.Xaml</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2000" dirty="0">
                          <a:solidFill>
                            <a:srgbClr val="000000"/>
                          </a:solidFill>
                          <a:effectLst/>
                          <a:latin typeface="Consolas" panose="020B0609020204030204" pitchFamily="49"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namespace</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HelloApp</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public</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partial</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class</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MainPage</a:t>
                      </a:r>
                      <a:r>
                        <a:rPr lang="en-US" sz="1400" dirty="0">
                          <a:solidFill>
                            <a:srgbClr val="000000"/>
                          </a:solidFill>
                          <a:effectLst/>
                          <a:latin typeface="Times New Roman" panose="02020603050405020304" pitchFamily="18" charset="0"/>
                          <a:ea typeface="Times New Roman" panose="02020603050405020304" pitchFamily="18" charset="0"/>
                        </a:rPr>
                        <a:t> : </a:t>
                      </a:r>
                      <a:r>
                        <a:rPr lang="en-US" sz="1400" dirty="0" err="1">
                          <a:solidFill>
                            <a:srgbClr val="000000"/>
                          </a:solidFill>
                          <a:effectLst/>
                          <a:latin typeface="Times New Roman" panose="02020603050405020304" pitchFamily="18" charset="0"/>
                          <a:ea typeface="Times New Roman" panose="02020603050405020304" pitchFamily="18" charset="0"/>
                        </a:rPr>
                        <a:t>ContentPage</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public</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MainPage</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marR="1052830">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string</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pageXAML</a:t>
                      </a:r>
                      <a:r>
                        <a:rPr lang="en-US" sz="1400" dirty="0">
                          <a:solidFill>
                            <a:srgbClr val="000000"/>
                          </a:solidFill>
                          <a:effectLst/>
                          <a:latin typeface="Times New Roman" panose="02020603050405020304" pitchFamily="18" charset="0"/>
                          <a:ea typeface="Times New Roman" panose="02020603050405020304" pitchFamily="18" charset="0"/>
                        </a:rPr>
                        <a:t> = "&lt;?xml version=\"1.0\" encoding=\"utf-8\"?&gt;\r\n"</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"&lt;</a:t>
                      </a:r>
                      <a:r>
                        <a:rPr lang="en-US" sz="1400" dirty="0" err="1">
                          <a:solidFill>
                            <a:srgbClr val="000000"/>
                          </a:solidFill>
                          <a:effectLst/>
                          <a:latin typeface="Times New Roman" panose="02020603050405020304" pitchFamily="18" charset="0"/>
                          <a:ea typeface="Times New Roman" panose="02020603050405020304" pitchFamily="18" charset="0"/>
                        </a:rPr>
                        <a:t>ContentPage</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xmlns</a:t>
                      </a:r>
                      <a:r>
                        <a:rPr lang="en-US" sz="1400" dirty="0">
                          <a:solidFill>
                            <a:srgbClr val="000000"/>
                          </a:solidFill>
                          <a:effectLst/>
                          <a:latin typeface="Times New Roman" panose="02020603050405020304" pitchFamily="18" charset="0"/>
                          <a:ea typeface="Times New Roman" panose="02020603050405020304" pitchFamily="18" charset="0"/>
                        </a:rPr>
                        <a:t>=\"</a:t>
                      </a:r>
                      <a:r>
                        <a:rPr lang="en-US" sz="2000" u="sng" dirty="0">
                          <a:solidFill>
                            <a:srgbClr val="000000"/>
                          </a:solidFill>
                          <a:effectLst/>
                          <a:latin typeface="Times New Roman" panose="02020603050405020304" pitchFamily="18" charset="0"/>
                          <a:ea typeface="Times New Roman" panose="02020603050405020304" pitchFamily="18" charset="0"/>
                          <a:hlinkClick r:id="rId3"/>
                        </a:rPr>
                        <a:t>http://xamarin.com/schemas/2014/forms</a:t>
                      </a:r>
                      <a:r>
                        <a:rPr lang="en-US" sz="1400" dirty="0">
                          <a:solidFill>
                            <a:srgbClr val="000000"/>
                          </a:solidFill>
                          <a:effectLst/>
                          <a:latin typeface="Times New Roman" panose="02020603050405020304" pitchFamily="18" charset="0"/>
                          <a:ea typeface="Times New Roman" panose="02020603050405020304" pitchFamily="18" charset="0"/>
                        </a:rPr>
                        <a:t>\"\n"</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xmlns:x</a:t>
                      </a:r>
                      <a:r>
                        <a:rPr lang="en-US" sz="1400" dirty="0">
                          <a:solidFill>
                            <a:srgbClr val="000000"/>
                          </a:solidFill>
                          <a:effectLst/>
                          <a:latin typeface="Times New Roman" panose="02020603050405020304" pitchFamily="18" charset="0"/>
                          <a:ea typeface="Times New Roman" panose="02020603050405020304" pitchFamily="18" charset="0"/>
                        </a:rPr>
                        <a:t>=\"</a:t>
                      </a:r>
                      <a:r>
                        <a:rPr lang="en-US" sz="2000" u="sng" dirty="0">
                          <a:solidFill>
                            <a:srgbClr val="000000"/>
                          </a:solidFill>
                          <a:effectLst/>
                          <a:latin typeface="Times New Roman" panose="02020603050405020304" pitchFamily="18" charset="0"/>
                          <a:ea typeface="Times New Roman" panose="02020603050405020304" pitchFamily="18" charset="0"/>
                          <a:hlinkClick r:id="rId4"/>
                        </a:rPr>
                        <a:t>http://schemas.microsoft.com/</a:t>
                      </a:r>
                      <a:r>
                        <a:rPr lang="en-US" sz="2000" u="sng" dirty="0" err="1">
                          <a:solidFill>
                            <a:srgbClr val="000000"/>
                          </a:solidFill>
                          <a:effectLst/>
                          <a:latin typeface="Times New Roman" panose="02020603050405020304" pitchFamily="18" charset="0"/>
                          <a:ea typeface="Times New Roman" panose="02020603050405020304" pitchFamily="18" charset="0"/>
                          <a:hlinkClick r:id="rId4"/>
                        </a:rPr>
                        <a:t>winfx</a:t>
                      </a:r>
                      <a:r>
                        <a:rPr lang="en-US" sz="2000" u="sng" dirty="0">
                          <a:solidFill>
                            <a:srgbClr val="000000"/>
                          </a:solidFill>
                          <a:effectLst/>
                          <a:latin typeface="Times New Roman" panose="02020603050405020304" pitchFamily="18" charset="0"/>
                          <a:ea typeface="Times New Roman" panose="02020603050405020304" pitchFamily="18" charset="0"/>
                          <a:hlinkClick r:id="rId4"/>
                        </a:rPr>
                        <a:t>/2009/</a:t>
                      </a:r>
                      <a:r>
                        <a:rPr lang="en-US" sz="2000" u="sng" dirty="0" err="1">
                          <a:solidFill>
                            <a:srgbClr val="000000"/>
                          </a:solidFill>
                          <a:effectLst/>
                          <a:latin typeface="Times New Roman" panose="02020603050405020304" pitchFamily="18" charset="0"/>
                          <a:ea typeface="Times New Roman" panose="02020603050405020304" pitchFamily="18" charset="0"/>
                          <a:hlinkClick r:id="rId4"/>
                        </a:rPr>
                        <a:t>xaml</a:t>
                      </a:r>
                      <a:r>
                        <a:rPr lang="en-US" sz="1400" dirty="0">
                          <a:solidFill>
                            <a:srgbClr val="000000"/>
                          </a:solidFill>
                          <a:effectLst/>
                          <a:latin typeface="Times New Roman" panose="02020603050405020304" pitchFamily="18" charset="0"/>
                          <a:ea typeface="Times New Roman" panose="02020603050405020304" pitchFamily="18" charset="0"/>
                        </a:rPr>
                        <a:t>\"\n"</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"x:Class=\"HelloApp.MainPage\"\n"</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"Title=\"Main Page\"&gt;\n"</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"&lt;Label Text=\"XAML in </a:t>
                      </a:r>
                      <a:r>
                        <a:rPr lang="en-US" sz="1400" dirty="0" err="1">
                          <a:solidFill>
                            <a:srgbClr val="000000"/>
                          </a:solidFill>
                          <a:effectLst/>
                          <a:latin typeface="Times New Roman" panose="02020603050405020304" pitchFamily="18" charset="0"/>
                          <a:ea typeface="Times New Roman" panose="02020603050405020304" pitchFamily="18" charset="0"/>
                        </a:rPr>
                        <a:t>Xamarin</a:t>
                      </a:r>
                      <a:r>
                        <a:rPr lang="en-US" sz="1400" dirty="0">
                          <a:solidFill>
                            <a:srgbClr val="000000"/>
                          </a:solidFill>
                          <a:effectLst/>
                          <a:latin typeface="Times New Roman" panose="02020603050405020304" pitchFamily="18" charset="0"/>
                          <a:ea typeface="Times New Roman" panose="02020603050405020304" pitchFamily="18" charset="0"/>
                        </a:rPr>
                        <a:t>\" </a:t>
                      </a:r>
                      <a:r>
                        <a:rPr lang="en-US" sz="1400" dirty="0" err="1">
                          <a:solidFill>
                            <a:srgbClr val="000000"/>
                          </a:solidFill>
                          <a:effectLst/>
                          <a:latin typeface="Times New Roman" panose="02020603050405020304" pitchFamily="18" charset="0"/>
                          <a:ea typeface="Times New Roman" panose="02020603050405020304" pitchFamily="18" charset="0"/>
                        </a:rPr>
                        <a:t>FontSize</a:t>
                      </a:r>
                      <a:r>
                        <a:rPr lang="en-US" sz="1400" dirty="0">
                          <a:solidFill>
                            <a:srgbClr val="000000"/>
                          </a:solidFill>
                          <a:effectLst/>
                          <a:latin typeface="Times New Roman" panose="02020603050405020304" pitchFamily="18" charset="0"/>
                          <a:ea typeface="Times New Roman" panose="02020603050405020304" pitchFamily="18" charset="0"/>
                        </a:rPr>
                        <a:t>=\"36\" /&gt;"</a:t>
                      </a:r>
                      <a:r>
                        <a:rPr lang="en-US" sz="2000" dirty="0">
                          <a:solidFill>
                            <a:srgbClr val="000000"/>
                          </a:solidFill>
                          <a:effectLst/>
                          <a:latin typeface="Consolas" panose="020B0609020204030204" pitchFamily="49" charset="0"/>
                          <a:ea typeface="Times New Roman" panose="02020603050405020304" pitchFamily="18" charset="0"/>
                        </a:rPr>
                        <a:t> </a:t>
                      </a:r>
                      <a:r>
                        <a:rPr lang="en-US"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en-US" sz="1400" dirty="0">
                          <a:solidFill>
                            <a:srgbClr val="000000"/>
                          </a:solidFill>
                          <a:effectLst/>
                          <a:latin typeface="Times New Roman" panose="02020603050405020304" pitchFamily="18" charset="0"/>
                          <a:ea typeface="Times New Roman" panose="02020603050405020304" pitchFamily="18" charset="0"/>
                        </a:rPr>
                        <a:t>                </a:t>
                      </a:r>
                      <a:r>
                        <a:rPr lang="ru-RU" sz="1400" dirty="0">
                          <a:solidFill>
                            <a:srgbClr val="000000"/>
                          </a:solidFill>
                          <a:effectLst/>
                          <a:latin typeface="Times New Roman" panose="02020603050405020304" pitchFamily="18" charset="0"/>
                          <a:ea typeface="Times New Roman" panose="02020603050405020304" pitchFamily="18" charset="0"/>
                        </a:rPr>
                        <a:t>"&lt;/</a:t>
                      </a:r>
                      <a:r>
                        <a:rPr lang="ru-RU" sz="1400" dirty="0" err="1">
                          <a:solidFill>
                            <a:srgbClr val="000000"/>
                          </a:solidFill>
                          <a:effectLst/>
                          <a:latin typeface="Times New Roman" panose="02020603050405020304" pitchFamily="18" charset="0"/>
                          <a:ea typeface="Times New Roman" panose="02020603050405020304" pitchFamily="18" charset="0"/>
                        </a:rPr>
                        <a:t>ContentPage</a:t>
                      </a:r>
                      <a:r>
                        <a:rPr lang="ru-RU" sz="1400" dirty="0">
                          <a:solidFill>
                            <a:srgbClr val="000000"/>
                          </a:solidFill>
                          <a:effectLst/>
                          <a:latin typeface="Times New Roman" panose="02020603050405020304" pitchFamily="18" charset="0"/>
                          <a:ea typeface="Times New Roman" panose="02020603050405020304" pitchFamily="18" charset="0"/>
                        </a:rPr>
                        <a:t>&gt;";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2000" dirty="0">
                          <a:solidFill>
                            <a:srgbClr val="000000"/>
                          </a:solidFill>
                          <a:effectLst/>
                          <a:latin typeface="Consolas" panose="020B0609020204030204" pitchFamily="49"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            </a:t>
                      </a:r>
                      <a:r>
                        <a:rPr lang="ru-RU" sz="1400" dirty="0" err="1">
                          <a:solidFill>
                            <a:srgbClr val="000000"/>
                          </a:solidFill>
                          <a:effectLst/>
                          <a:latin typeface="Times New Roman" panose="02020603050405020304" pitchFamily="18" charset="0"/>
                          <a:ea typeface="Times New Roman" panose="02020603050405020304" pitchFamily="18" charset="0"/>
                        </a:rPr>
                        <a:t>this.LoadFromXaml</a:t>
                      </a:r>
                      <a:r>
                        <a:rPr lang="ru-RU" sz="1400" dirty="0">
                          <a:solidFill>
                            <a:srgbClr val="000000"/>
                          </a:solidFill>
                          <a:effectLst/>
                          <a:latin typeface="Times New Roman" panose="02020603050405020304" pitchFamily="18" charset="0"/>
                          <a:ea typeface="Times New Roman" panose="02020603050405020304" pitchFamily="18" charset="0"/>
                        </a:rPr>
                        <a:t>(</a:t>
                      </a:r>
                      <a:r>
                        <a:rPr lang="ru-RU" sz="1400" dirty="0" err="1">
                          <a:solidFill>
                            <a:srgbClr val="000000"/>
                          </a:solidFill>
                          <a:effectLst/>
                          <a:latin typeface="Times New Roman" panose="02020603050405020304" pitchFamily="18" charset="0"/>
                          <a:ea typeface="Times New Roman" panose="02020603050405020304" pitchFamily="18" charset="0"/>
                        </a:rPr>
                        <a:t>pageXAML</a:t>
                      </a:r>
                      <a:r>
                        <a:rPr lang="ru-RU"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a:p>
                      <a:pPr>
                        <a:lnSpc>
                          <a:spcPts val="1575"/>
                        </a:lnSpc>
                        <a:spcAft>
                          <a:spcPts val="0"/>
                        </a:spcAft>
                      </a:pPr>
                      <a:r>
                        <a:rPr lang="ru-RU" sz="1400" dirty="0">
                          <a:solidFill>
                            <a:srgbClr val="000000"/>
                          </a:solidFill>
                          <a:effectLst/>
                          <a:latin typeface="Times New Roman" panose="02020603050405020304" pitchFamily="18" charset="0"/>
                          <a:ea typeface="Times New Roman" panose="02020603050405020304" pitchFamily="18" charset="0"/>
                        </a:rPr>
                        <a:t>}</a:t>
                      </a:r>
                      <a:endParaRPr lang="ru-RU" sz="2000" dirty="0">
                        <a:effectLst/>
                        <a:latin typeface="Times New Roman" panose="02020603050405020304" pitchFamily="18" charset="0"/>
                        <a:ea typeface="Times New Roman" panose="02020603050405020304" pitchFamily="18" charset="0"/>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4028302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2" name="Прямоугольник 1"/>
          <p:cNvSpPr/>
          <p:nvPr/>
        </p:nvSpPr>
        <p:spPr>
          <a:xfrm>
            <a:off x="899160" y="1389351"/>
            <a:ext cx="10393680" cy="923330"/>
          </a:xfrm>
          <a:prstGeom prst="rect">
            <a:avLst/>
          </a:prstGeom>
        </p:spPr>
        <p:txBody>
          <a:bodyPr wrap="square">
            <a:spAutoFit/>
          </a:bodyPr>
          <a:lstStyle/>
          <a:p>
            <a:pPr algn="just">
              <a:spcAft>
                <a:spcPts val="0"/>
              </a:spcAft>
            </a:pPr>
            <a:r>
              <a:rPr lang="en-US" dirty="0" smtClean="0">
                <a:latin typeface="+mj-lt"/>
                <a:ea typeface="Times New Roman" panose="02020603050405020304" pitchFamily="18" charset="0"/>
              </a:rPr>
              <a:t>	</a:t>
            </a:r>
            <a:r>
              <a:rPr lang="ru-RU" dirty="0" smtClean="0">
                <a:latin typeface="+mj-lt"/>
                <a:ea typeface="Times New Roman" panose="02020603050405020304" pitchFamily="18" charset="0"/>
              </a:rPr>
              <a:t>Метод</a:t>
            </a:r>
            <a:r>
              <a:rPr lang="ru-RU" dirty="0">
                <a:latin typeface="+mj-lt"/>
                <a:ea typeface="Times New Roman" panose="02020603050405020304" pitchFamily="18" charset="0"/>
              </a:rPr>
              <a:t> </a:t>
            </a:r>
            <a:r>
              <a:rPr lang="ru-RU" b="1" dirty="0" err="1">
                <a:latin typeface="+mj-lt"/>
                <a:ea typeface="Times New Roman" panose="02020603050405020304" pitchFamily="18" charset="0"/>
              </a:rPr>
              <a:t>LoadFromXaml</a:t>
            </a:r>
            <a:r>
              <a:rPr lang="ru-RU" b="1" dirty="0">
                <a:latin typeface="+mj-lt"/>
                <a:ea typeface="Times New Roman" panose="02020603050405020304" pitchFamily="18" charset="0"/>
              </a:rPr>
              <a:t>()</a:t>
            </a:r>
            <a:r>
              <a:rPr lang="ru-RU" dirty="0">
                <a:latin typeface="+mj-lt"/>
                <a:ea typeface="Times New Roman" panose="02020603050405020304" pitchFamily="18" charset="0"/>
              </a:rPr>
              <a:t> является методом расширения, определенным для всех визуальных элементов управления в пространстве имен </a:t>
            </a:r>
            <a:r>
              <a:rPr lang="ru-RU" b="1" dirty="0" err="1">
                <a:latin typeface="+mj-lt"/>
                <a:ea typeface="Times New Roman" panose="02020603050405020304" pitchFamily="18" charset="0"/>
              </a:rPr>
              <a:t>Xamarin.Forms.Xaml</a:t>
            </a:r>
            <a:r>
              <a:rPr lang="ru-RU" b="1" dirty="0">
                <a:latin typeface="+mj-lt"/>
                <a:ea typeface="Times New Roman" panose="02020603050405020304" pitchFamily="18" charset="0"/>
              </a:rPr>
              <a:t>. </a:t>
            </a:r>
            <a:r>
              <a:rPr lang="ru-RU" dirty="0">
                <a:latin typeface="+mj-lt"/>
                <a:ea typeface="Times New Roman" panose="02020603050405020304" pitchFamily="18" charset="0"/>
              </a:rPr>
              <a:t>После загрузки страницы она будет выглядеть следующим образом:</a:t>
            </a:r>
            <a:endParaRPr lang="ru-RU" dirty="0">
              <a:effectLst/>
              <a:latin typeface="+mj-lt"/>
              <a:ea typeface="Times New Roman" panose="02020603050405020304" pitchFamily="18"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2312681"/>
            <a:ext cx="2503090" cy="264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99160" y="4968826"/>
            <a:ext cx="10393680" cy="1477328"/>
          </a:xfrm>
          <a:prstGeom prst="rect">
            <a:avLst/>
          </a:prstGeom>
        </p:spPr>
        <p:txBody>
          <a:bodyPr wrap="square">
            <a:spAutoFit/>
          </a:bodyPr>
          <a:lstStyle/>
          <a:p>
            <a:pPr indent="228600" algn="just">
              <a:spcAft>
                <a:spcPts val="0"/>
              </a:spcAft>
            </a:pPr>
            <a:r>
              <a:rPr lang="ru-RU" dirty="0">
                <a:latin typeface="+mj-lt"/>
                <a:ea typeface="Times New Roman" panose="02020603050405020304" pitchFamily="18" charset="0"/>
              </a:rPr>
              <a:t>5. Расширения разметки XAML представляют собой важную функцию в XAML, которая позволяет задавать свойства для объектов или значений, на которые косвенно ссылаются из других источников. Расширения разметки XAML особенно важны для совместного использования объектов и ссылок на константы, используемые в приложении, но они находят наибольшую полезность в привязках данных</a:t>
            </a:r>
            <a:r>
              <a:rPr lang="ru-RU" i="1" dirty="0">
                <a:solidFill>
                  <a:srgbClr val="161616"/>
                </a:solidFill>
                <a:latin typeface="+mj-lt"/>
                <a:ea typeface="Times New Roman" panose="02020603050405020304" pitchFamily="18" charset="0"/>
              </a:rPr>
              <a:t>.</a:t>
            </a:r>
            <a:endParaRPr lang="ru-RU" dirty="0">
              <a:effectLst/>
              <a:latin typeface="+mj-lt"/>
              <a:ea typeface="Times New Roman" panose="02020603050405020304" pitchFamily="18" charset="0"/>
            </a:endParaRPr>
          </a:p>
        </p:txBody>
      </p:sp>
    </p:spTree>
    <p:extLst>
      <p:ext uri="{BB962C8B-B14F-4D97-AF65-F5344CB8AC3E}">
        <p14:creationId xmlns:p14="http://schemas.microsoft.com/office/powerpoint/2010/main" val="157372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5" name="Прямоугольник 4"/>
          <p:cNvSpPr/>
          <p:nvPr/>
        </p:nvSpPr>
        <p:spPr>
          <a:xfrm>
            <a:off x="934720" y="1528862"/>
            <a:ext cx="10322560" cy="4339650"/>
          </a:xfrm>
          <a:prstGeom prst="rect">
            <a:avLst/>
          </a:prstGeom>
        </p:spPr>
        <p:txBody>
          <a:bodyPr wrap="square">
            <a:spAutoFit/>
          </a:bodyPr>
          <a:lstStyle/>
          <a:p>
            <a:r>
              <a:rPr lang="en-US" sz="2300" dirty="0" smtClean="0"/>
              <a:t>	</a:t>
            </a:r>
            <a:r>
              <a:rPr lang="ru-RU" sz="2300" dirty="0" smtClean="0"/>
              <a:t>Как </a:t>
            </a:r>
            <a:r>
              <a:rPr lang="ru-RU" sz="2300" dirty="0"/>
              <a:t>правило, XAML используется для задания свойств объекта явных значений, таких как строка, число, элемент перечисления или строка, которая преобразуется в значение в фоновом режиме.</a:t>
            </a:r>
          </a:p>
          <a:p>
            <a:r>
              <a:rPr lang="en-US" sz="2300" b="1" dirty="0" smtClean="0"/>
              <a:t>	</a:t>
            </a:r>
            <a:r>
              <a:rPr lang="ru-RU" sz="2300" b="1" dirty="0" smtClean="0"/>
              <a:t>Однако </a:t>
            </a:r>
            <a:r>
              <a:rPr lang="ru-RU" sz="2300" b="1" dirty="0"/>
              <a:t>иногда свойства должны ссылаться на значения, определенные в другом месте или которые могут потребовать небольшой обработки кодом во время выполнения.</a:t>
            </a:r>
            <a:r>
              <a:rPr lang="ru-RU" sz="2300" dirty="0"/>
              <a:t> Для этих целей доступны расширения разметки XAML.</a:t>
            </a:r>
          </a:p>
          <a:p>
            <a:r>
              <a:rPr lang="en-US" sz="2300" b="1" dirty="0" smtClean="0"/>
              <a:t>	</a:t>
            </a:r>
            <a:r>
              <a:rPr lang="ru-RU" sz="2300" b="1" dirty="0" smtClean="0"/>
              <a:t>Эти </a:t>
            </a:r>
            <a:r>
              <a:rPr lang="ru-RU" sz="2300" b="1" dirty="0"/>
              <a:t>расширения разметки XAML не являются расширениями XML</a:t>
            </a:r>
            <a:r>
              <a:rPr lang="ru-RU" sz="2300" dirty="0"/>
              <a:t>. XAML — это полностью легальный XML-код. Они называются "расширениями", так как они поддерживаются кодом в классах, реализующих </a:t>
            </a:r>
            <a:r>
              <a:rPr lang="ru-RU" sz="2300" dirty="0" err="1"/>
              <a:t>IMarkupExtension</a:t>
            </a:r>
            <a:r>
              <a:rPr lang="ru-RU" sz="2300" dirty="0"/>
              <a:t>. Вы можете написать собственные пользовательские расширения разметки.</a:t>
            </a:r>
          </a:p>
        </p:txBody>
      </p:sp>
    </p:spTree>
    <p:extLst>
      <p:ext uri="{BB962C8B-B14F-4D97-AF65-F5344CB8AC3E}">
        <p14:creationId xmlns:p14="http://schemas.microsoft.com/office/powerpoint/2010/main" val="251792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Графический интерфейс</a:t>
            </a:r>
            <a:endParaRPr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2400" dirty="0" smtClean="0"/>
              <a:t>	Он </a:t>
            </a:r>
            <a:r>
              <a:rPr lang="ru-RU" sz="2400" dirty="0"/>
              <a:t>предоставляет простой и интуитивно понятный способ работы с устройством без необходимости запоминать и вводить сложные команды. Графический интерфейс </a:t>
            </a:r>
            <a:r>
              <a:rPr lang="ru-RU" sz="2400" dirty="0" err="1"/>
              <a:t>Android</a:t>
            </a:r>
            <a:r>
              <a:rPr lang="ru-RU" sz="2400" dirty="0"/>
              <a:t> отличается своей простотой и гибкостью</a:t>
            </a:r>
            <a:r>
              <a:rPr lang="ru-RU" sz="2400" dirty="0" smtClean="0"/>
              <a:t>.</a:t>
            </a:r>
          </a:p>
          <a:p>
            <a:pPr marL="0" indent="0"/>
            <a:r>
              <a:rPr lang="ru-RU" sz="2400" dirty="0" smtClean="0"/>
              <a:t>	Система </a:t>
            </a:r>
            <a:r>
              <a:rPr lang="ru-RU" sz="2400" dirty="0" err="1"/>
              <a:t>Андроид</a:t>
            </a:r>
            <a:r>
              <a:rPr lang="ru-RU" sz="2400" dirty="0"/>
              <a:t> – одна из самых популярных операционных систем, используемых на мобильных устройствах. Ее распространенность можно объяснить множеством превосходных функций и возможностей, которые она предлагает пользователям. Одной из таких функций является графический интерфейс, который значительно упрощает взаимодействие с системой.</a:t>
            </a:r>
          </a:p>
          <a:p>
            <a:pPr marL="0" indent="0"/>
            <a:r>
              <a:rPr lang="ru-RU" sz="2400" dirty="0" smtClean="0"/>
              <a:t>	</a:t>
            </a:r>
            <a:r>
              <a:rPr lang="ru-RU" sz="2400" b="1" dirty="0" smtClean="0"/>
              <a:t>Графический </a:t>
            </a:r>
            <a:r>
              <a:rPr lang="ru-RU" sz="2400" b="1" dirty="0"/>
              <a:t>интерфейс </a:t>
            </a:r>
            <a:r>
              <a:rPr lang="ru-RU" sz="2400" b="1" dirty="0" smtClean="0"/>
              <a:t>обеспечивает </a:t>
            </a:r>
            <a:r>
              <a:rPr lang="ru-RU" sz="2400" dirty="0"/>
              <a:t>визуальное отображение операций, выполняемых пользователем на экране мобильного </a:t>
            </a:r>
            <a:r>
              <a:rPr lang="ru-RU" sz="2400" dirty="0" smtClean="0"/>
              <a:t>устройства.</a:t>
            </a:r>
            <a:endParaRPr lang="ru-RU" sz="2400" dirty="0">
              <a:solidFill>
                <a:schemeClr val="bg2"/>
              </a:solidFill>
            </a:endParaRPr>
          </a:p>
        </p:txBody>
      </p:sp>
    </p:spTree>
    <p:extLst>
      <p:ext uri="{BB962C8B-B14F-4D97-AF65-F5344CB8AC3E}">
        <p14:creationId xmlns:p14="http://schemas.microsoft.com/office/powerpoint/2010/main" val="2707326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5" name="Прямоугольник 4"/>
          <p:cNvSpPr/>
          <p:nvPr/>
        </p:nvSpPr>
        <p:spPr>
          <a:xfrm>
            <a:off x="543560" y="1348800"/>
            <a:ext cx="11104880" cy="5509200"/>
          </a:xfrm>
          <a:prstGeom prst="rect">
            <a:avLst/>
          </a:prstGeom>
        </p:spPr>
        <p:txBody>
          <a:bodyPr wrap="square">
            <a:spAutoFit/>
          </a:bodyPr>
          <a:lstStyle/>
          <a:p>
            <a:r>
              <a:rPr lang="en-US" sz="2200" dirty="0" smtClean="0"/>
              <a:t>	</a:t>
            </a:r>
            <a:r>
              <a:rPr lang="ru-RU" sz="2200" dirty="0" smtClean="0"/>
              <a:t>Во </a:t>
            </a:r>
            <a:r>
              <a:rPr lang="ru-RU" sz="2200" dirty="0"/>
              <a:t>многих случаях расширения разметки XAML мгновенно распознаются в XAML-файлах, так как они отображаются как параметры атрибутов, разделенные фигурными скобками: { и }, но иногда расширения разметки отображаются в разметке как обычные элементы.</a:t>
            </a:r>
          </a:p>
          <a:p>
            <a:r>
              <a:rPr lang="ru-RU" sz="2200" dirty="0"/>
              <a:t>6. </a:t>
            </a:r>
            <a:r>
              <a:rPr lang="ru-RU" sz="2200" b="1" dirty="0" err="1"/>
              <a:t>Платформо</a:t>
            </a:r>
            <a:r>
              <a:rPr lang="ru-RU" sz="2200" b="1" dirty="0"/>
              <a:t>-зависимый</a:t>
            </a:r>
            <a:r>
              <a:rPr lang="ru-RU" sz="2200" dirty="0"/>
              <a:t> </a:t>
            </a:r>
            <a:r>
              <a:rPr lang="ru-RU" sz="2200" b="1" dirty="0"/>
              <a:t>код</a:t>
            </a:r>
            <a:r>
              <a:rPr lang="ru-RU" sz="2200" dirty="0"/>
              <a:t> — это </a:t>
            </a:r>
            <a:r>
              <a:rPr lang="ru-RU" sz="2200" b="1" dirty="0"/>
              <a:t>код</a:t>
            </a:r>
            <a:r>
              <a:rPr lang="ru-RU" sz="2200" dirty="0"/>
              <a:t>, который зависит от определенной платформы (операционной системы, аппаратного обеспечения и т. д.). Он может быть написан только для конкретной платформы и не будет работать на других платформах без изменений.</a:t>
            </a:r>
          </a:p>
          <a:p>
            <a:r>
              <a:rPr lang="ru-RU" sz="2200" dirty="0"/>
              <a:t>7. Метод </a:t>
            </a:r>
            <a:r>
              <a:rPr lang="ru-RU" sz="2200" b="1" dirty="0" err="1"/>
              <a:t>OnPlatform</a:t>
            </a:r>
            <a:r>
              <a:rPr lang="ru-RU" sz="2200" b="1" dirty="0"/>
              <a:t>()</a:t>
            </a:r>
            <a:r>
              <a:rPr lang="ru-RU" sz="2200" dirty="0"/>
              <a:t> класса </a:t>
            </a:r>
            <a:r>
              <a:rPr lang="en-US" sz="2200" b="1" dirty="0"/>
              <a:t>Device</a:t>
            </a:r>
            <a:r>
              <a:rPr lang="en-US" sz="2200" dirty="0"/>
              <a:t> </a:t>
            </a:r>
            <a:r>
              <a:rPr lang="ru-RU" sz="2200" dirty="0"/>
              <a:t>позволяет выполнить определенные действия для определенной системы:</a:t>
            </a:r>
          </a:p>
          <a:p>
            <a:r>
              <a:rPr lang="en-US" sz="2200" dirty="0"/>
              <a:t>Device</a:t>
            </a:r>
            <a:r>
              <a:rPr lang="ru-RU" sz="2200" dirty="0"/>
              <a:t>.</a:t>
            </a:r>
            <a:r>
              <a:rPr lang="en-US" sz="2200" dirty="0" err="1"/>
              <a:t>OnPlatform</a:t>
            </a:r>
            <a:r>
              <a:rPr lang="ru-RU" sz="2200" dirty="0"/>
              <a:t>(</a:t>
            </a:r>
          </a:p>
          <a:p>
            <a:r>
              <a:rPr lang="en-US" sz="2200" dirty="0"/>
              <a:t>    iOS</a:t>
            </a:r>
            <a:r>
              <a:rPr lang="ru-RU" sz="2200" dirty="0"/>
              <a:t>: () =&gt; { },</a:t>
            </a:r>
          </a:p>
          <a:p>
            <a:r>
              <a:rPr lang="en-US" sz="2200" dirty="0"/>
              <a:t>    Android</a:t>
            </a:r>
            <a:r>
              <a:rPr lang="ru-RU" sz="2200" dirty="0"/>
              <a:t>: () =&gt; { },</a:t>
            </a:r>
          </a:p>
          <a:p>
            <a:r>
              <a:rPr lang="en-US" sz="2200" dirty="0"/>
              <a:t>    </a:t>
            </a:r>
            <a:r>
              <a:rPr lang="en-US" sz="2200" dirty="0" err="1"/>
              <a:t>WinPhone</a:t>
            </a:r>
            <a:r>
              <a:rPr lang="ru-RU" sz="2200" dirty="0"/>
              <a:t>: () =&gt; { },</a:t>
            </a:r>
          </a:p>
          <a:p>
            <a:r>
              <a:rPr lang="en-US" sz="2200" dirty="0"/>
              <a:t>    Default</a:t>
            </a:r>
            <a:r>
              <a:rPr lang="ru-RU" sz="2200" dirty="0"/>
              <a:t>: () =&gt; { }</a:t>
            </a:r>
            <a:r>
              <a:rPr lang="en-US" sz="2200" dirty="0"/>
              <a:t> </a:t>
            </a:r>
            <a:r>
              <a:rPr lang="ru-RU" sz="2200" dirty="0"/>
              <a:t> // код по умолчанию</a:t>
            </a:r>
          </a:p>
          <a:p>
            <a:r>
              <a:rPr lang="ru-RU" sz="2200" dirty="0"/>
              <a:t>);</a:t>
            </a:r>
          </a:p>
        </p:txBody>
      </p:sp>
    </p:spTree>
    <p:extLst>
      <p:ext uri="{BB962C8B-B14F-4D97-AF65-F5344CB8AC3E}">
        <p14:creationId xmlns:p14="http://schemas.microsoft.com/office/powerpoint/2010/main" val="16684840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5" name="Прямоугольник 4"/>
          <p:cNvSpPr/>
          <p:nvPr/>
        </p:nvSpPr>
        <p:spPr>
          <a:xfrm>
            <a:off x="599440" y="1467902"/>
            <a:ext cx="11196320" cy="4616648"/>
          </a:xfrm>
          <a:prstGeom prst="rect">
            <a:avLst/>
          </a:prstGeom>
        </p:spPr>
        <p:txBody>
          <a:bodyPr wrap="square">
            <a:spAutoFit/>
          </a:bodyPr>
          <a:lstStyle/>
          <a:p>
            <a:r>
              <a:rPr lang="en-US" sz="2100" dirty="0" smtClean="0"/>
              <a:t>	</a:t>
            </a:r>
            <a:r>
              <a:rPr lang="ru-RU" sz="2100" dirty="0" smtClean="0"/>
              <a:t>Каждый </a:t>
            </a:r>
            <a:r>
              <a:rPr lang="ru-RU" sz="2100" dirty="0"/>
              <a:t>параметр представляет делегат </a:t>
            </a:r>
            <a:r>
              <a:rPr lang="ru-RU" sz="2100" b="1" dirty="0" err="1"/>
              <a:t>Action</a:t>
            </a:r>
            <a:r>
              <a:rPr lang="ru-RU" sz="2100" dirty="0"/>
              <a:t>, который указывает на выполняемой действие.</a:t>
            </a:r>
          </a:p>
          <a:p>
            <a:r>
              <a:rPr lang="ru-RU" sz="2100" dirty="0"/>
              <a:t>Версия метода </a:t>
            </a:r>
            <a:r>
              <a:rPr lang="ru-RU" sz="2100" b="1" dirty="0" err="1" smtClean="0"/>
              <a:t>OnPlatform</a:t>
            </a:r>
            <a:r>
              <a:rPr lang="ru-RU" sz="2100" b="1" dirty="0" smtClean="0"/>
              <a:t>&lt;T&gt;(T, T, T) </a:t>
            </a:r>
            <a:r>
              <a:rPr lang="ru-RU" sz="2100" dirty="0" smtClean="0"/>
              <a:t>позволяет </a:t>
            </a:r>
            <a:r>
              <a:rPr lang="ru-RU" sz="2100" dirty="0"/>
              <a:t>возвратить для определенной системы определенное значение:</a:t>
            </a:r>
          </a:p>
          <a:p>
            <a:r>
              <a:rPr lang="en-US" sz="2100" dirty="0"/>
              <a:t>Label </a:t>
            </a:r>
            <a:r>
              <a:rPr lang="en-US" sz="2100" dirty="0" err="1"/>
              <a:t>appLabel</a:t>
            </a:r>
            <a:r>
              <a:rPr lang="en-US" sz="2100" dirty="0"/>
              <a:t> = new Label </a:t>
            </a:r>
            <a:endParaRPr lang="ru-RU" sz="2100" dirty="0"/>
          </a:p>
          <a:p>
            <a:r>
              <a:rPr lang="en-US" sz="2100" dirty="0"/>
              <a:t>{</a:t>
            </a:r>
            <a:endParaRPr lang="ru-RU" sz="2100" dirty="0"/>
          </a:p>
          <a:p>
            <a:r>
              <a:rPr lang="en-US" sz="2100" dirty="0"/>
              <a:t>    </a:t>
            </a:r>
            <a:r>
              <a:rPr lang="en-US" sz="2100" dirty="0" err="1"/>
              <a:t>HorizontalTextAlignment</a:t>
            </a:r>
            <a:r>
              <a:rPr lang="en-US" sz="2100" dirty="0"/>
              <a:t> = </a:t>
            </a:r>
            <a:r>
              <a:rPr lang="en-US" sz="2100" dirty="0" err="1"/>
              <a:t>TextAlignment.Center</a:t>
            </a:r>
            <a:r>
              <a:rPr lang="en-US" sz="2100" dirty="0"/>
              <a:t>,</a:t>
            </a:r>
            <a:endParaRPr lang="ru-RU" sz="2100" dirty="0"/>
          </a:p>
          <a:p>
            <a:r>
              <a:rPr lang="en-US" sz="2100" dirty="0"/>
              <a:t>    Text = </a:t>
            </a:r>
            <a:r>
              <a:rPr lang="en-US" sz="2100" dirty="0" err="1"/>
              <a:t>Device.OnPlatform</a:t>
            </a:r>
            <a:r>
              <a:rPr lang="en-US" sz="2100" dirty="0"/>
              <a:t>("iOS", "Android", "WINDOWS"),</a:t>
            </a:r>
            <a:endParaRPr lang="ru-RU" sz="2100" dirty="0"/>
          </a:p>
          <a:p>
            <a:r>
              <a:rPr lang="en-US" sz="2100" dirty="0"/>
              <a:t>    </a:t>
            </a:r>
            <a:r>
              <a:rPr lang="en-US" sz="2100" dirty="0" err="1"/>
              <a:t>FontSize</a:t>
            </a:r>
            <a:r>
              <a:rPr lang="ru-RU" sz="2100" dirty="0"/>
              <a:t> = </a:t>
            </a:r>
            <a:r>
              <a:rPr lang="en-US" sz="2100" dirty="0"/>
              <a:t>Device</a:t>
            </a:r>
            <a:r>
              <a:rPr lang="ru-RU" sz="2100" dirty="0"/>
              <a:t>.</a:t>
            </a:r>
            <a:r>
              <a:rPr lang="en-US" sz="2100" dirty="0" err="1"/>
              <a:t>OnPlatform</a:t>
            </a:r>
            <a:r>
              <a:rPr lang="ru-RU" sz="2100" dirty="0"/>
              <a:t>(22, 24, 18)</a:t>
            </a:r>
          </a:p>
          <a:p>
            <a:r>
              <a:rPr lang="ru-RU" sz="2100" dirty="0"/>
              <a:t>}</a:t>
            </a:r>
          </a:p>
          <a:p>
            <a:r>
              <a:rPr lang="en-US" sz="2100" dirty="0" smtClean="0"/>
              <a:t>	</a:t>
            </a:r>
            <a:r>
              <a:rPr lang="ru-RU" sz="2100" dirty="0" smtClean="0"/>
              <a:t>Эта </a:t>
            </a:r>
            <a:r>
              <a:rPr lang="ru-RU" sz="2100" dirty="0"/>
              <a:t>версия метода также последовательно принимает значения для </a:t>
            </a:r>
            <a:r>
              <a:rPr lang="ru-RU" sz="2100" dirty="0" err="1"/>
              <a:t>iOS</a:t>
            </a:r>
            <a:r>
              <a:rPr lang="ru-RU" sz="2100" dirty="0"/>
              <a:t>, </a:t>
            </a:r>
            <a:r>
              <a:rPr lang="ru-RU" sz="2100" dirty="0" err="1"/>
              <a:t>Android</a:t>
            </a:r>
            <a:r>
              <a:rPr lang="ru-RU" sz="2100" dirty="0"/>
              <a:t>, Windows, только теперь тип возвращаемого значения зависит от типа аргументов метода.</a:t>
            </a:r>
          </a:p>
          <a:p>
            <a:r>
              <a:rPr lang="ru-RU" sz="2100" dirty="0"/>
              <a:t>Свойство </a:t>
            </a:r>
            <a:r>
              <a:rPr lang="ru-RU" sz="2100" b="1" dirty="0" err="1"/>
              <a:t>Idiom</a:t>
            </a:r>
            <a:r>
              <a:rPr lang="ru-RU" sz="2100" dirty="0"/>
              <a:t> класса </a:t>
            </a:r>
            <a:r>
              <a:rPr lang="ru-RU" sz="2100" dirty="0" err="1"/>
              <a:t>Device</a:t>
            </a:r>
            <a:r>
              <a:rPr lang="ru-RU" sz="2100" dirty="0"/>
              <a:t> позволяет проверить тип устройства.</a:t>
            </a:r>
          </a:p>
        </p:txBody>
      </p:sp>
    </p:spTree>
    <p:extLst>
      <p:ext uri="{BB962C8B-B14F-4D97-AF65-F5344CB8AC3E}">
        <p14:creationId xmlns:p14="http://schemas.microsoft.com/office/powerpoint/2010/main" val="2390897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Функции</a:t>
            </a:r>
            <a:endParaRPr lang="ru-RU" sz="3600" dirty="0"/>
          </a:p>
        </p:txBody>
      </p:sp>
      <p:sp>
        <p:nvSpPr>
          <p:cNvPr id="5" name="Прямоугольник 4"/>
          <p:cNvSpPr/>
          <p:nvPr/>
        </p:nvSpPr>
        <p:spPr>
          <a:xfrm>
            <a:off x="304800" y="1630462"/>
            <a:ext cx="6096000" cy="4401205"/>
          </a:xfrm>
          <a:prstGeom prst="rect">
            <a:avLst/>
          </a:prstGeom>
        </p:spPr>
        <p:txBody>
          <a:bodyPr>
            <a:spAutoFit/>
          </a:bodyPr>
          <a:lstStyle/>
          <a:p>
            <a:r>
              <a:rPr lang="ru-RU" sz="1950" dirty="0"/>
              <a:t>В зависимости от результатов проверки можно выполнить тот или иной набор инструкций:</a:t>
            </a:r>
          </a:p>
          <a:p>
            <a:r>
              <a:rPr lang="en-US" sz="1950" dirty="0"/>
              <a:t>if(</a:t>
            </a:r>
            <a:r>
              <a:rPr lang="en-US" sz="1950" dirty="0" err="1"/>
              <a:t>Device.Idiom</a:t>
            </a:r>
            <a:r>
              <a:rPr lang="en-US" sz="1950" dirty="0"/>
              <a:t> == </a:t>
            </a:r>
            <a:r>
              <a:rPr lang="en-US" sz="1950" dirty="0" err="1"/>
              <a:t>TargetIdiom.Phone</a:t>
            </a:r>
            <a:r>
              <a:rPr lang="en-US" sz="1950" dirty="0"/>
              <a:t>)</a:t>
            </a:r>
            <a:endParaRPr lang="ru-RU" sz="1950" dirty="0"/>
          </a:p>
          <a:p>
            <a:r>
              <a:rPr lang="en-US" sz="1950" dirty="0"/>
              <a:t>{</a:t>
            </a:r>
            <a:endParaRPr lang="ru-RU" sz="1950" dirty="0"/>
          </a:p>
          <a:p>
            <a:r>
              <a:rPr lang="en-US" sz="1950" dirty="0"/>
              <a:t>    // </a:t>
            </a:r>
            <a:r>
              <a:rPr lang="ru-RU" sz="1950" dirty="0"/>
              <a:t>код для смартфонов</a:t>
            </a:r>
          </a:p>
          <a:p>
            <a:r>
              <a:rPr lang="en-US" sz="1950" dirty="0"/>
              <a:t>}</a:t>
            </a:r>
            <a:endParaRPr lang="ru-RU" sz="1950" dirty="0"/>
          </a:p>
          <a:p>
            <a:r>
              <a:rPr lang="en-US" sz="1950" dirty="0"/>
              <a:t>else if (</a:t>
            </a:r>
            <a:r>
              <a:rPr lang="en-US" sz="1950" dirty="0" err="1"/>
              <a:t>Device.Idiom</a:t>
            </a:r>
            <a:r>
              <a:rPr lang="en-US" sz="1950" dirty="0"/>
              <a:t> == </a:t>
            </a:r>
            <a:r>
              <a:rPr lang="en-US" sz="1950" dirty="0" err="1"/>
              <a:t>TargetIdiom.Tablet</a:t>
            </a:r>
            <a:r>
              <a:rPr lang="en-US" sz="1950" dirty="0"/>
              <a:t>)</a:t>
            </a:r>
            <a:endParaRPr lang="ru-RU" sz="1950" dirty="0"/>
          </a:p>
          <a:p>
            <a:r>
              <a:rPr lang="en-US" sz="1950" dirty="0"/>
              <a:t>{</a:t>
            </a:r>
            <a:endParaRPr lang="ru-RU" sz="1950" dirty="0"/>
          </a:p>
          <a:p>
            <a:r>
              <a:rPr lang="en-US" sz="1950" dirty="0"/>
              <a:t>    // </a:t>
            </a:r>
            <a:r>
              <a:rPr lang="ru-RU" sz="1950" dirty="0"/>
              <a:t>код для планшетов</a:t>
            </a:r>
          </a:p>
          <a:p>
            <a:r>
              <a:rPr lang="en-US" sz="1950" dirty="0"/>
              <a:t>}</a:t>
            </a:r>
            <a:endParaRPr lang="ru-RU" sz="1950" dirty="0"/>
          </a:p>
          <a:p>
            <a:r>
              <a:rPr lang="en-US" sz="1950" dirty="0"/>
              <a:t>else if (</a:t>
            </a:r>
            <a:r>
              <a:rPr lang="en-US" sz="1950" dirty="0" err="1"/>
              <a:t>Device.Idiom</a:t>
            </a:r>
            <a:r>
              <a:rPr lang="en-US" sz="1950" dirty="0"/>
              <a:t> == </a:t>
            </a:r>
            <a:r>
              <a:rPr lang="en-US" sz="1950" dirty="0" err="1"/>
              <a:t>TargetIdiom.Desktop</a:t>
            </a:r>
            <a:r>
              <a:rPr lang="en-US" sz="1950" dirty="0"/>
              <a:t>)</a:t>
            </a:r>
            <a:endParaRPr lang="ru-RU" sz="1950" dirty="0"/>
          </a:p>
          <a:p>
            <a:r>
              <a:rPr lang="ru-RU" sz="1950" dirty="0"/>
              <a:t>{</a:t>
            </a:r>
          </a:p>
          <a:p>
            <a:r>
              <a:rPr lang="en-US" sz="1950" dirty="0"/>
              <a:t>    </a:t>
            </a:r>
            <a:r>
              <a:rPr lang="ru-RU" sz="1950" dirty="0"/>
              <a:t>// код для настольных компьютеров</a:t>
            </a:r>
          </a:p>
          <a:p>
            <a:r>
              <a:rPr lang="ru-RU" sz="1950" dirty="0"/>
              <a:t>}</a:t>
            </a:r>
          </a:p>
        </p:txBody>
      </p:sp>
      <p:sp>
        <p:nvSpPr>
          <p:cNvPr id="2" name="Прямоугольник 1"/>
          <p:cNvSpPr/>
          <p:nvPr/>
        </p:nvSpPr>
        <p:spPr>
          <a:xfrm>
            <a:off x="5923280" y="1630462"/>
            <a:ext cx="6096000" cy="3785652"/>
          </a:xfrm>
          <a:prstGeom prst="rect">
            <a:avLst/>
          </a:prstGeom>
        </p:spPr>
        <p:txBody>
          <a:bodyPr>
            <a:spAutoFit/>
          </a:bodyPr>
          <a:lstStyle/>
          <a:p>
            <a:pPr algn="just">
              <a:spcAft>
                <a:spcPts val="0"/>
              </a:spcAft>
            </a:pPr>
            <a:r>
              <a:rPr lang="ru-RU" sz="1950" dirty="0"/>
              <a:t>Свойство OS позволяет определить код в зависимости от платформы:</a:t>
            </a:r>
          </a:p>
          <a:p>
            <a:pPr algn="just">
              <a:spcAft>
                <a:spcPts val="0"/>
              </a:spcAft>
            </a:pPr>
            <a:r>
              <a:rPr lang="en-US" sz="1950" dirty="0"/>
              <a:t>if(</a:t>
            </a:r>
            <a:r>
              <a:rPr lang="en-US" sz="1950" dirty="0" err="1"/>
              <a:t>Device.OS</a:t>
            </a:r>
            <a:r>
              <a:rPr lang="en-US" sz="1950" dirty="0"/>
              <a:t> == </a:t>
            </a:r>
            <a:r>
              <a:rPr lang="en-US" sz="1950" dirty="0" err="1"/>
              <a:t>TargetPlatform.Android</a:t>
            </a:r>
            <a:r>
              <a:rPr lang="en-US" sz="1950" dirty="0"/>
              <a:t>)</a:t>
            </a:r>
            <a:endParaRPr lang="ru-RU" sz="1950" dirty="0"/>
          </a:p>
          <a:p>
            <a:pPr algn="just">
              <a:spcAft>
                <a:spcPts val="0"/>
              </a:spcAft>
            </a:pPr>
            <a:r>
              <a:rPr lang="en-US" sz="1950" dirty="0"/>
              <a:t>{</a:t>
            </a:r>
            <a:endParaRPr lang="ru-RU" sz="1950" dirty="0"/>
          </a:p>
          <a:p>
            <a:pPr algn="just">
              <a:spcAft>
                <a:spcPts val="0"/>
              </a:spcAft>
            </a:pPr>
            <a:r>
              <a:rPr lang="en-US" sz="1950" dirty="0"/>
              <a:t>    // </a:t>
            </a:r>
            <a:r>
              <a:rPr lang="ru-RU" sz="1950" dirty="0"/>
              <a:t>код для </a:t>
            </a:r>
            <a:r>
              <a:rPr lang="en-US" sz="1950" dirty="0"/>
              <a:t>Android</a:t>
            </a:r>
            <a:endParaRPr lang="ru-RU" sz="1950" dirty="0"/>
          </a:p>
          <a:p>
            <a:pPr algn="just">
              <a:spcAft>
                <a:spcPts val="0"/>
              </a:spcAft>
            </a:pPr>
            <a:r>
              <a:rPr lang="en-US" sz="1950" dirty="0"/>
              <a:t>}</a:t>
            </a:r>
            <a:endParaRPr lang="ru-RU" sz="1950" dirty="0"/>
          </a:p>
          <a:p>
            <a:pPr algn="just">
              <a:spcAft>
                <a:spcPts val="0"/>
              </a:spcAft>
            </a:pPr>
            <a:r>
              <a:rPr lang="en-US" sz="1950" dirty="0"/>
              <a:t>else if (</a:t>
            </a:r>
            <a:r>
              <a:rPr lang="en-US" sz="1950" dirty="0" err="1"/>
              <a:t>Device.OS</a:t>
            </a:r>
            <a:r>
              <a:rPr lang="en-US" sz="1950" dirty="0"/>
              <a:t> == </a:t>
            </a:r>
            <a:r>
              <a:rPr lang="en-US" sz="1950" dirty="0" err="1"/>
              <a:t>TargetPlatform.iOS</a:t>
            </a:r>
            <a:r>
              <a:rPr lang="en-US" sz="1950" dirty="0"/>
              <a:t>)</a:t>
            </a:r>
            <a:endParaRPr lang="ru-RU" sz="1950" dirty="0"/>
          </a:p>
          <a:p>
            <a:pPr algn="just">
              <a:spcAft>
                <a:spcPts val="0"/>
              </a:spcAft>
            </a:pPr>
            <a:r>
              <a:rPr lang="en-US" sz="1950" dirty="0"/>
              <a:t>{</a:t>
            </a:r>
            <a:endParaRPr lang="ru-RU" sz="1950" dirty="0"/>
          </a:p>
          <a:p>
            <a:pPr algn="just">
              <a:spcAft>
                <a:spcPts val="0"/>
              </a:spcAft>
            </a:pPr>
            <a:r>
              <a:rPr lang="en-US" sz="1950" dirty="0"/>
              <a:t>    // </a:t>
            </a:r>
            <a:r>
              <a:rPr lang="ru-RU" sz="1950" dirty="0"/>
              <a:t>код для </a:t>
            </a:r>
            <a:r>
              <a:rPr lang="en-US" sz="1950" dirty="0"/>
              <a:t>iOS</a:t>
            </a:r>
            <a:endParaRPr lang="ru-RU" sz="1950" dirty="0"/>
          </a:p>
          <a:p>
            <a:pPr algn="just">
              <a:spcAft>
                <a:spcPts val="0"/>
              </a:spcAft>
            </a:pPr>
            <a:r>
              <a:rPr lang="en-US" sz="1950" dirty="0"/>
              <a:t>}</a:t>
            </a:r>
            <a:endParaRPr lang="ru-RU" sz="1950" dirty="0"/>
          </a:p>
          <a:p>
            <a:pPr algn="just">
              <a:spcAft>
                <a:spcPts val="0"/>
              </a:spcAft>
            </a:pPr>
            <a:r>
              <a:rPr lang="en-US" sz="1950" dirty="0"/>
              <a:t>else if (</a:t>
            </a:r>
            <a:r>
              <a:rPr lang="en-US" sz="1950" dirty="0" err="1"/>
              <a:t>Device.OS</a:t>
            </a:r>
            <a:r>
              <a:rPr lang="en-US" sz="1950" dirty="0"/>
              <a:t> == </a:t>
            </a:r>
            <a:r>
              <a:rPr lang="en-US" sz="1950" dirty="0" err="1"/>
              <a:t>TargetPlatform.Windows</a:t>
            </a:r>
            <a:r>
              <a:rPr lang="en-US" sz="1950" dirty="0"/>
              <a:t>)</a:t>
            </a:r>
            <a:endParaRPr lang="ru-RU" sz="1950" dirty="0"/>
          </a:p>
          <a:p>
            <a:pPr algn="just">
              <a:spcAft>
                <a:spcPts val="0"/>
              </a:spcAft>
            </a:pPr>
            <a:r>
              <a:rPr lang="ru-RU" sz="1950" dirty="0"/>
              <a:t>{</a:t>
            </a:r>
          </a:p>
        </p:txBody>
      </p:sp>
    </p:spTree>
    <p:extLst>
      <p:ext uri="{BB962C8B-B14F-4D97-AF65-F5344CB8AC3E}">
        <p14:creationId xmlns:p14="http://schemas.microsoft.com/office/powerpoint/2010/main" val="3877267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Визуальный дизайн интерфейсов </a:t>
            </a:r>
            <a:endParaRPr lang="ru-RU" sz="3600" dirty="0"/>
          </a:p>
        </p:txBody>
      </p:sp>
      <p:sp>
        <p:nvSpPr>
          <p:cNvPr id="3" name="Прямоугольник 2"/>
          <p:cNvSpPr/>
          <p:nvPr/>
        </p:nvSpPr>
        <p:spPr>
          <a:xfrm>
            <a:off x="744160" y="1432704"/>
            <a:ext cx="10703680" cy="5016758"/>
          </a:xfrm>
          <a:prstGeom prst="rect">
            <a:avLst/>
          </a:prstGeom>
        </p:spPr>
        <p:txBody>
          <a:bodyPr wrap="square">
            <a:spAutoFit/>
          </a:bodyPr>
          <a:lstStyle/>
          <a:p>
            <a:pPr algn="just">
              <a:spcAft>
                <a:spcPts val="0"/>
              </a:spcAft>
            </a:pPr>
            <a:r>
              <a:rPr lang="en-US" sz="2000" dirty="0" smtClean="0">
                <a:solidFill>
                  <a:srgbClr val="000000"/>
                </a:solidFill>
                <a:latin typeface="+mj-lt"/>
                <a:ea typeface="Times New Roman" panose="02020603050405020304" pitchFamily="18" charset="0"/>
              </a:rPr>
              <a:t>	</a:t>
            </a:r>
            <a:r>
              <a:rPr lang="ru-RU" sz="2000" b="1" dirty="0" smtClean="0">
                <a:solidFill>
                  <a:srgbClr val="000000"/>
                </a:solidFill>
                <a:latin typeface="+mj-lt"/>
                <a:ea typeface="Times New Roman" panose="02020603050405020304" pitchFamily="18" charset="0"/>
              </a:rPr>
              <a:t>Визуальный дизайн интерфейсов</a:t>
            </a:r>
            <a:r>
              <a:rPr lang="ru-RU" sz="2000" dirty="0" smtClean="0">
                <a:solidFill>
                  <a:srgbClr val="000000"/>
                </a:solidFill>
                <a:latin typeface="+mj-lt"/>
                <a:ea typeface="Times New Roman" panose="02020603050405020304" pitchFamily="18" charset="0"/>
              </a:rPr>
              <a:t> </a:t>
            </a:r>
            <a:r>
              <a:rPr lang="ru-RU" sz="2000" dirty="0">
                <a:solidFill>
                  <a:srgbClr val="000000"/>
                </a:solidFill>
                <a:latin typeface="+mj-lt"/>
                <a:ea typeface="Times New Roman" panose="02020603050405020304" pitchFamily="18" charset="0"/>
              </a:rPr>
              <a:t>- очень нужная и уникальная дисциплина, которую следует применять в сочетании с проектированием взаимодействия и промышленным дизайном. Она способна серьезно повлиять на эффективность и привлекательность продукта, но для полной реализации этого потенциала нужно не откладывать визуальный дизайн на потом, а сделать его одним из основных инструментов удовлетворения потребностей пользователей и бизнеса. </a:t>
            </a:r>
            <a:endParaRPr lang="en-US" sz="2000" dirty="0" smtClean="0">
              <a:solidFill>
                <a:srgbClr val="000000"/>
              </a:solidFill>
              <a:latin typeface="+mj-lt"/>
              <a:ea typeface="Times New Roman" panose="02020603050405020304" pitchFamily="18" charset="0"/>
            </a:endParaRPr>
          </a:p>
          <a:p>
            <a:pPr algn="just">
              <a:spcAft>
                <a:spcPts val="0"/>
              </a:spcAft>
            </a:pPr>
            <a:r>
              <a:rPr lang="en-US" sz="2000" dirty="0" smtClean="0">
                <a:solidFill>
                  <a:srgbClr val="000000"/>
                </a:solidFill>
                <a:latin typeface="+mj-lt"/>
                <a:ea typeface="Times New Roman" panose="02020603050405020304" pitchFamily="18" charset="0"/>
              </a:rPr>
              <a:t>	</a:t>
            </a:r>
            <a:r>
              <a:rPr lang="ru-RU" sz="2000" dirty="0" smtClean="0">
                <a:solidFill>
                  <a:srgbClr val="000000"/>
                </a:solidFill>
                <a:latin typeface="+mj-lt"/>
                <a:ea typeface="Times New Roman" panose="02020603050405020304" pitchFamily="18" charset="0"/>
              </a:rPr>
              <a:t>Художники </a:t>
            </a:r>
            <a:r>
              <a:rPr lang="ru-RU" sz="2000" dirty="0">
                <a:solidFill>
                  <a:srgbClr val="000000"/>
                </a:solidFill>
                <a:latin typeface="+mj-lt"/>
                <a:ea typeface="Times New Roman" panose="02020603050405020304" pitchFamily="18" charset="0"/>
              </a:rPr>
              <a:t>и визуальные дизайнеры работают с одними и теми же изобразительными средствами, однако их деятельность служит различным целям. </a:t>
            </a:r>
            <a:r>
              <a:rPr lang="ru-RU" sz="2000" dirty="0">
                <a:solidFill>
                  <a:srgbClr val="000000"/>
                </a:solidFill>
                <a:latin typeface="+mj-lt"/>
                <a:ea typeface="Times New Roman" panose="02020603050405020304" pitchFamily="18" charset="0"/>
              </a:rPr>
              <a:t>Цель художника - создать объект, взгляд на который вызывает эстетический отклик. Изобразительное искусство - способ самовыражения художника. Художник не связан почти никакими ограничениями. Чем необычнее и своеобразнее продукт его усилий, тем выше он ценится</a:t>
            </a:r>
            <a:r>
              <a:rPr lang="ru-RU" sz="2000" dirty="0">
                <a:solidFill>
                  <a:srgbClr val="000000"/>
                </a:solidFill>
                <a:latin typeface="+mj-lt"/>
                <a:ea typeface="Times New Roman" panose="02020603050405020304" pitchFamily="18" charset="0"/>
              </a:rPr>
              <a:t>.</a:t>
            </a:r>
          </a:p>
          <a:p>
            <a:pPr algn="just">
              <a:spcAft>
                <a:spcPts val="0"/>
              </a:spcAft>
            </a:pPr>
            <a:r>
              <a:rPr lang="en-US" sz="2000" dirty="0" smtClean="0">
                <a:solidFill>
                  <a:srgbClr val="000000"/>
                </a:solidFill>
                <a:latin typeface="+mj-lt"/>
                <a:ea typeface="Times New Roman" panose="02020603050405020304" pitchFamily="18" charset="0"/>
              </a:rPr>
              <a:t>	</a:t>
            </a:r>
            <a:r>
              <a:rPr lang="ru-RU" sz="2000" dirty="0" smtClean="0">
                <a:solidFill>
                  <a:schemeClr val="accent1">
                    <a:lumMod val="75000"/>
                  </a:schemeClr>
                </a:solidFill>
                <a:latin typeface="+mj-lt"/>
                <a:ea typeface="Times New Roman" panose="02020603050405020304" pitchFamily="18" charset="0"/>
              </a:rPr>
              <a:t>Дизайнеры </a:t>
            </a:r>
            <a:r>
              <a:rPr lang="ru-RU" sz="2000" dirty="0">
                <a:solidFill>
                  <a:schemeClr val="accent1">
                    <a:lumMod val="75000"/>
                  </a:schemeClr>
                </a:solidFill>
                <a:latin typeface="+mj-lt"/>
                <a:ea typeface="Times New Roman" panose="02020603050405020304" pitchFamily="18" charset="0"/>
              </a:rPr>
              <a:t>создают объекты, которыми будут пользоваться другие люди. </a:t>
            </a:r>
            <a:r>
              <a:rPr lang="ru-RU" sz="2000" dirty="0">
                <a:solidFill>
                  <a:schemeClr val="accent1">
                    <a:lumMod val="75000"/>
                  </a:schemeClr>
                </a:solidFill>
                <a:latin typeface="+mj-lt"/>
                <a:ea typeface="Times New Roman" panose="02020603050405020304" pitchFamily="18" charset="0"/>
              </a:rPr>
              <a:t>Если говорить о дизайнерах визуальных интерфейсов, то они ищут наилучшее представление, доносящее информацию о поведении программы, в проектировании которой они принимают участие. </a:t>
            </a:r>
          </a:p>
        </p:txBody>
      </p:sp>
    </p:spTree>
    <p:extLst>
      <p:ext uri="{BB962C8B-B14F-4D97-AF65-F5344CB8AC3E}">
        <p14:creationId xmlns:p14="http://schemas.microsoft.com/office/powerpoint/2010/main" val="3904262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Графические дизайнеры</a:t>
            </a:r>
            <a:endParaRPr lang="ru-RU" sz="3600" dirty="0"/>
          </a:p>
        </p:txBody>
      </p:sp>
      <p:sp>
        <p:nvSpPr>
          <p:cNvPr id="3" name="Прямоугольник 2"/>
          <p:cNvSpPr/>
          <p:nvPr/>
        </p:nvSpPr>
        <p:spPr>
          <a:xfrm>
            <a:off x="1191200" y="1524144"/>
            <a:ext cx="9809600" cy="4524315"/>
          </a:xfrm>
          <a:prstGeom prst="rect">
            <a:avLst/>
          </a:prstGeom>
        </p:spPr>
        <p:txBody>
          <a:bodyPr wrap="square">
            <a:spAutoFit/>
          </a:bodyPr>
          <a:lstStyle/>
          <a:p>
            <a:r>
              <a:rPr lang="ru-RU" sz="2400" dirty="0" smtClean="0"/>
              <a:t>	Графические </a:t>
            </a:r>
            <a:r>
              <a:rPr lang="ru-RU" sz="2400" dirty="0"/>
              <a:t>дизайнеры обычно очень хорошо разбираются в визуальных аспектах и хуже представляют себе понятия, лежащие в основе поведения программного продукта и взаимодействия с ним. Они способны создавать красивую и адекватную внешность интерфейсов, а кроме того - привносить фирменный стиль во внешний вид и поведение программного продукта. </a:t>
            </a:r>
            <a:endParaRPr lang="ru-RU" sz="2400" dirty="0" smtClean="0"/>
          </a:p>
          <a:p>
            <a:r>
              <a:rPr lang="ru-RU" sz="2400" dirty="0"/>
              <a:t>	</a:t>
            </a:r>
            <a:r>
              <a:rPr lang="ru-RU" sz="2400" dirty="0" smtClean="0"/>
              <a:t>Для </a:t>
            </a:r>
            <a:r>
              <a:rPr lang="ru-RU" sz="2400" dirty="0"/>
              <a:t>таких специалистов дизайн или проектирование интерфейса есть в первую очередь тон, стиль, композиция, которые являются атрибутами бренда, во вторую очередь - прозрачность и понятность информации и лишь затем - передача информации о поведении посредством ожидаемого назначения.</a:t>
            </a:r>
          </a:p>
        </p:txBody>
      </p:sp>
    </p:spTree>
    <p:extLst>
      <p:ext uri="{BB962C8B-B14F-4D97-AF65-F5344CB8AC3E}">
        <p14:creationId xmlns:p14="http://schemas.microsoft.com/office/powerpoint/2010/main" val="13361456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Визуальный дизайн интерфейсов </a:t>
            </a:r>
            <a:endParaRPr lang="ru-RU" sz="3600" dirty="0"/>
          </a:p>
        </p:txBody>
      </p:sp>
      <p:sp>
        <p:nvSpPr>
          <p:cNvPr id="3" name="Прямоугольник 2"/>
          <p:cNvSpPr/>
          <p:nvPr/>
        </p:nvSpPr>
        <p:spPr>
          <a:xfrm>
            <a:off x="614680" y="1356967"/>
            <a:ext cx="10962640" cy="4616648"/>
          </a:xfrm>
          <a:prstGeom prst="rect">
            <a:avLst/>
          </a:prstGeom>
        </p:spPr>
        <p:txBody>
          <a:bodyPr wrap="square">
            <a:spAutoFit/>
          </a:bodyPr>
          <a:lstStyle/>
          <a:p>
            <a:r>
              <a:rPr lang="en-US" sz="2100" dirty="0" smtClean="0"/>
              <a:t>	</a:t>
            </a:r>
            <a:r>
              <a:rPr lang="ru-RU" sz="2100" dirty="0" smtClean="0"/>
              <a:t>Дизайнерам </a:t>
            </a:r>
            <a:r>
              <a:rPr lang="ru-RU" sz="2100" dirty="0"/>
              <a:t>визуальной части интерфейса необходимы некоторые навыки, которые присущи графическим дизайнерам, но они должны еще обладать глубоким пониманием и правильным восприятием роли поведения. Их усилия в значительной степени сосредоточены на организационных аспектах проектирования. В центре их внимания находится соответствие между визуальной структурой интерфейса с одной стороны и логической структурой пользовательской ментальной модели и поведения программы - с другой. </a:t>
            </a:r>
            <a:endParaRPr lang="en-US" sz="2100" dirty="0" smtClean="0"/>
          </a:p>
          <a:p>
            <a:r>
              <a:rPr lang="en-US" sz="2100" dirty="0"/>
              <a:t>	</a:t>
            </a:r>
            <a:r>
              <a:rPr lang="ru-RU" sz="2100" dirty="0" smtClean="0"/>
              <a:t>Кроме </a:t>
            </a:r>
            <a:r>
              <a:rPr lang="ru-RU" sz="2100" dirty="0"/>
              <a:t>того, их заботит вопрос о том, как сообщать пользователю о состояниях программы и что делать с когнитивными аспектами пользовательского восприятия функций.</a:t>
            </a:r>
          </a:p>
          <a:p>
            <a:r>
              <a:rPr lang="en-US" sz="2100" dirty="0" smtClean="0"/>
              <a:t>	</a:t>
            </a:r>
            <a:r>
              <a:rPr lang="ru-RU" sz="2100" dirty="0" smtClean="0"/>
              <a:t>Дизайн</a:t>
            </a:r>
            <a:r>
              <a:rPr lang="ru-RU" sz="2100" dirty="0"/>
              <a:t> интерфейсов сводится к вопросу о том, как оформить и расположить визуальные элементы таким образом, чтобы внятно отразить поведение и представить информацию. Каждый элемент визуальной композиции имеет ряд свойств, и сочетание этих свойств придает элементу смысл. </a:t>
            </a:r>
          </a:p>
        </p:txBody>
      </p:sp>
    </p:spTree>
    <p:extLst>
      <p:ext uri="{BB962C8B-B14F-4D97-AF65-F5344CB8AC3E}">
        <p14:creationId xmlns:p14="http://schemas.microsoft.com/office/powerpoint/2010/main" val="268765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Визуальный дизайн интерфейсов </a:t>
            </a:r>
            <a:endParaRPr lang="ru-RU" sz="3600" dirty="0"/>
          </a:p>
        </p:txBody>
      </p:sp>
      <p:sp>
        <p:nvSpPr>
          <p:cNvPr id="3" name="Прямоугольник 2"/>
          <p:cNvSpPr/>
          <p:nvPr/>
        </p:nvSpPr>
        <p:spPr>
          <a:xfrm>
            <a:off x="568960" y="1356967"/>
            <a:ext cx="11399520" cy="5262979"/>
          </a:xfrm>
          <a:prstGeom prst="rect">
            <a:avLst/>
          </a:prstGeom>
        </p:spPr>
        <p:txBody>
          <a:bodyPr wrap="square">
            <a:spAutoFit/>
          </a:bodyPr>
          <a:lstStyle/>
          <a:p>
            <a:r>
              <a:rPr lang="en-US" sz="2400" dirty="0" smtClean="0"/>
              <a:t>	</a:t>
            </a:r>
            <a:r>
              <a:rPr lang="ru-RU" sz="2400" dirty="0" smtClean="0"/>
              <a:t>Пользовательское </a:t>
            </a:r>
            <a:r>
              <a:rPr lang="ru-RU" sz="2400" dirty="0"/>
              <a:t>восприятие интерфейса во многом зависит от визуальных и функциональных связей между его элементами. Когда два объекта имеют общие свойства, такие как цвет, форма или размер, это создает у пользователя ассоциацию о том, что они могут выполнять схожие функции или относиться к одной категории действий. Таким образом, единообразие в дизайне помогает пользователю быстрее ориентироваться и интуитивно понимать, как взаимодействовать с интерфейсом</a:t>
            </a:r>
            <a:r>
              <a:rPr lang="ru-RU" sz="2400" dirty="0" smtClean="0"/>
              <a:t>.</a:t>
            </a:r>
            <a:endParaRPr lang="ru-RU" sz="2400" dirty="0"/>
          </a:p>
          <a:p>
            <a:r>
              <a:rPr lang="en-US" sz="2400" dirty="0" smtClean="0"/>
              <a:t>	</a:t>
            </a:r>
            <a:r>
              <a:rPr lang="ru-RU" sz="2400" dirty="0" smtClean="0"/>
              <a:t>С </a:t>
            </a:r>
            <a:r>
              <a:rPr lang="ru-RU" sz="2400" dirty="0"/>
              <a:t>другой стороны, если свойства элементов явно отличаются, это формирует ожидание, что они выполняют разные функции или задачи. Например, в случае выбора различных иконок для действий «Сохранить» и «Удалить» пользователи могут быстро интуитивно распознавать, что одно действие безопасно, а другое рискованно. Это использование визуальных подсказок способствует более эффективному взаимодействию и уменьшает вероятность ошибок пользователей.</a:t>
            </a:r>
            <a:endParaRPr lang="ru-RU" sz="2400" dirty="0"/>
          </a:p>
        </p:txBody>
      </p:sp>
    </p:spTree>
    <p:extLst>
      <p:ext uri="{BB962C8B-B14F-4D97-AF65-F5344CB8AC3E}">
        <p14:creationId xmlns:p14="http://schemas.microsoft.com/office/powerpoint/2010/main" val="2596005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en-US" sz="3600" dirty="0" smtClean="0"/>
              <a:t>UI</a:t>
            </a:r>
            <a:endParaRPr lang="ru-RU" sz="3600" dirty="0"/>
          </a:p>
        </p:txBody>
      </p:sp>
      <p:sp>
        <p:nvSpPr>
          <p:cNvPr id="3" name="Прямоугольник 2"/>
          <p:cNvSpPr/>
          <p:nvPr/>
        </p:nvSpPr>
        <p:spPr>
          <a:xfrm>
            <a:off x="558800" y="1356967"/>
            <a:ext cx="6791840" cy="5016758"/>
          </a:xfrm>
          <a:prstGeom prst="rect">
            <a:avLst/>
          </a:prstGeom>
        </p:spPr>
        <p:txBody>
          <a:bodyPr wrap="square">
            <a:spAutoFit/>
          </a:bodyPr>
          <a:lstStyle/>
          <a:p>
            <a:r>
              <a:rPr lang="ru-RU" sz="2000" dirty="0" smtClean="0"/>
              <a:t>	Создавая </a:t>
            </a:r>
            <a:r>
              <a:rPr lang="ru-RU" sz="2000" b="1" dirty="0"/>
              <a:t>пользовательский </a:t>
            </a:r>
            <a:r>
              <a:rPr lang="ru-RU" sz="2000" b="1" i="1" dirty="0"/>
              <a:t>интерфейс</a:t>
            </a:r>
            <a:r>
              <a:rPr lang="ru-RU" sz="2000" dirty="0"/>
              <a:t>, проанализируйте перечисленные ниже визуальные свойства каждого элемента или группы элементов. Чтобы создать полезный и привлекательный пользовательский </a:t>
            </a:r>
            <a:r>
              <a:rPr lang="ru-RU" sz="2000" i="1" dirty="0"/>
              <a:t>интерфейс</a:t>
            </a:r>
            <a:r>
              <a:rPr lang="ru-RU" sz="2000" dirty="0"/>
              <a:t>, следует тщательно поработать с каждым из этих свойств.</a:t>
            </a:r>
          </a:p>
          <a:p>
            <a:r>
              <a:rPr lang="ru-RU" sz="2000" b="1" dirty="0" smtClean="0"/>
              <a:t>	Форма </a:t>
            </a:r>
            <a:r>
              <a:rPr lang="ru-RU" sz="2000" b="1" dirty="0"/>
              <a:t>- главный признак сущности объекта для человека. </a:t>
            </a:r>
            <a:endParaRPr lang="ru-RU" sz="2000" b="1" dirty="0" smtClean="0"/>
          </a:p>
          <a:p>
            <a:r>
              <a:rPr lang="ru-RU" sz="2000" dirty="0"/>
              <a:t>	</a:t>
            </a:r>
            <a:r>
              <a:rPr lang="ru-RU" sz="2000" dirty="0" smtClean="0"/>
              <a:t>Мы </a:t>
            </a:r>
            <a:r>
              <a:rPr lang="ru-RU" sz="2000" dirty="0"/>
              <a:t>узнаем объекты по контурам. Если мы увидим на картинке синий ананас, мы его сразу опознаем, потому что мы помним его форму. И лишь потом мы удивимся странному цвету. При этом различение форм требует большей концентрация внимания, чем анализ цвета или размера. Поэтому форма - не лучшее свойство для создания контраста, если требуется привлечь внимание пользователя.</a:t>
            </a:r>
          </a:p>
        </p:txBody>
      </p:sp>
      <p:pic>
        <p:nvPicPr>
          <p:cNvPr id="23554" name="Picture 2" descr="Picture background"/>
          <p:cNvPicPr>
            <a:picLocks noChangeAspect="1" noChangeArrowheads="1"/>
          </p:cNvPicPr>
          <p:nvPr/>
        </p:nvPicPr>
        <p:blipFill rotWithShape="1">
          <a:blip r:embed="rId3">
            <a:extLst>
              <a:ext uri="{28A0092B-C50C-407E-A947-70E740481C1C}">
                <a14:useLocalDpi xmlns:a14="http://schemas.microsoft.com/office/drawing/2010/main" val="0"/>
              </a:ext>
            </a:extLst>
          </a:blip>
          <a:srcRect l="16474" r="31026"/>
          <a:stretch/>
        </p:blipFill>
        <p:spPr bwMode="auto">
          <a:xfrm>
            <a:off x="7350640" y="1537618"/>
            <a:ext cx="4345091" cy="465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246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en-US" sz="3600" dirty="0"/>
              <a:t>UI</a:t>
            </a:r>
            <a:endParaRPr lang="ru-RU" sz="3600" dirty="0"/>
          </a:p>
        </p:txBody>
      </p:sp>
      <p:sp>
        <p:nvSpPr>
          <p:cNvPr id="3" name="Прямоугольник 2"/>
          <p:cNvSpPr/>
          <p:nvPr/>
        </p:nvSpPr>
        <p:spPr>
          <a:xfrm>
            <a:off x="457200" y="1614159"/>
            <a:ext cx="6096000" cy="4247317"/>
          </a:xfrm>
          <a:prstGeom prst="rect">
            <a:avLst/>
          </a:prstGeom>
        </p:spPr>
        <p:txBody>
          <a:bodyPr>
            <a:spAutoFit/>
          </a:bodyPr>
          <a:lstStyle/>
          <a:p>
            <a:r>
              <a:rPr lang="ru-RU" dirty="0" smtClean="0"/>
              <a:t>	Основный </a:t>
            </a:r>
            <a:r>
              <a:rPr lang="ru-RU" dirty="0"/>
              <a:t>элемент любых мобильных приложений - пользовательский интерфейс. Он состоит из элементов, которые нужно уметь создавать, обращаться к ним, управлять их свойствами. К ним относятся визуальные </a:t>
            </a:r>
            <a:r>
              <a:rPr lang="ru-RU" dirty="0" err="1"/>
              <a:t>элементты</a:t>
            </a:r>
            <a:r>
              <a:rPr lang="ru-RU" dirty="0"/>
              <a:t> приложения и </a:t>
            </a:r>
            <a:r>
              <a:rPr lang="ru-RU" dirty="0" err="1"/>
              <a:t>приемамы</a:t>
            </a:r>
            <a:r>
              <a:rPr lang="ru-RU" dirty="0"/>
              <a:t> работы с ними, </a:t>
            </a:r>
            <a:r>
              <a:rPr lang="ru-RU" dirty="0" err="1"/>
              <a:t>LinearLayout</a:t>
            </a:r>
            <a:r>
              <a:rPr lang="ru-RU" u="sng" dirty="0" err="1">
                <a:hlinkClick r:id="rId3" tooltip="Permalink"/>
              </a:rPr>
              <a:t>Permalink</a:t>
            </a:r>
            <a:r>
              <a:rPr lang="ru-RU" dirty="0"/>
              <a:t>, </a:t>
            </a:r>
            <a:r>
              <a:rPr lang="ru-RU" b="1" dirty="0" err="1"/>
              <a:t>LinearLayout</a:t>
            </a:r>
            <a:r>
              <a:rPr lang="ru-RU" dirty="0"/>
              <a:t> – отображает </a:t>
            </a:r>
            <a:r>
              <a:rPr lang="ru-RU" dirty="0" err="1"/>
              <a:t>View</a:t>
            </a:r>
            <a:r>
              <a:rPr lang="ru-RU" dirty="0"/>
              <a:t>-элементы в виде одной строки (если он </a:t>
            </a:r>
            <a:r>
              <a:rPr lang="ru-RU" dirty="0" err="1"/>
              <a:t>Horizontal</a:t>
            </a:r>
            <a:r>
              <a:rPr lang="ru-RU" dirty="0"/>
              <a:t>) или одного столбца (если он </a:t>
            </a:r>
            <a:r>
              <a:rPr lang="ru-RU" dirty="0" err="1"/>
              <a:t>Vertical</a:t>
            </a:r>
            <a:r>
              <a:rPr lang="ru-RU" dirty="0"/>
              <a:t>). </a:t>
            </a:r>
          </a:p>
          <a:p>
            <a:r>
              <a:rPr lang="ru-RU" b="1" dirty="0" err="1"/>
              <a:t>TableLayout</a:t>
            </a:r>
            <a:r>
              <a:rPr lang="ru-RU" dirty="0"/>
              <a:t> – отображает элементы в виде таблицы, по строкам и столбцам.</a:t>
            </a:r>
          </a:p>
          <a:p>
            <a:r>
              <a:rPr lang="ru-RU" b="1" dirty="0" err="1"/>
              <a:t>RelativeLayout</a:t>
            </a:r>
            <a:r>
              <a:rPr lang="ru-RU" dirty="0"/>
              <a:t> – для каждого элемента настраивается его положение относительно других элементов.</a:t>
            </a:r>
          </a:p>
          <a:p>
            <a:r>
              <a:rPr lang="ru-RU" b="1" dirty="0" err="1"/>
              <a:t>AbsoluteLayout</a:t>
            </a:r>
            <a:r>
              <a:rPr lang="ru-RU" dirty="0"/>
              <a:t> – для каждого элемента указывается явная позиция на экране в системе координат (</a:t>
            </a:r>
            <a:r>
              <a:rPr lang="ru-RU" dirty="0" err="1"/>
              <a:t>x,y</a:t>
            </a:r>
            <a:r>
              <a:rPr lang="ru-RU" dirty="0"/>
              <a:t>), </a:t>
            </a:r>
          </a:p>
        </p:txBody>
      </p:sp>
      <p:pic>
        <p:nvPicPr>
          <p:cNvPr id="22530" name="Picture 2" descr="Picture background"/>
          <p:cNvPicPr>
            <a:picLocks noChangeAspect="1" noChangeArrowheads="1"/>
          </p:cNvPicPr>
          <p:nvPr/>
        </p:nvPicPr>
        <p:blipFill rotWithShape="1">
          <a:blip r:embed="rId4">
            <a:extLst>
              <a:ext uri="{28A0092B-C50C-407E-A947-70E740481C1C}">
                <a14:useLocalDpi xmlns:a14="http://schemas.microsoft.com/office/drawing/2010/main" val="0"/>
              </a:ext>
            </a:extLst>
          </a:blip>
          <a:srcRect l="15609" t="-2370" r="15651" b="2370"/>
          <a:stretch/>
        </p:blipFill>
        <p:spPr bwMode="auto">
          <a:xfrm>
            <a:off x="6929120" y="1796083"/>
            <a:ext cx="4449208" cy="388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4947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3" name="Прямоугольник 2"/>
          <p:cNvSpPr/>
          <p:nvPr/>
        </p:nvSpPr>
        <p:spPr>
          <a:xfrm>
            <a:off x="3017520" y="2682384"/>
            <a:ext cx="6096000" cy="1107996"/>
          </a:xfrm>
          <a:prstGeom prst="rect">
            <a:avLst/>
          </a:prstGeom>
        </p:spPr>
        <p:txBody>
          <a:bodyPr>
            <a:spAutoFit/>
          </a:bodyPr>
          <a:lstStyle/>
          <a:p>
            <a:pPr algn="ctr"/>
            <a:r>
              <a:rPr lang="ru-RU" sz="6600" b="1" dirty="0" smtClean="0"/>
              <a:t>Спасибо</a:t>
            </a:r>
            <a:endParaRPr lang="ru-RU" sz="6600" b="1" dirty="0"/>
          </a:p>
        </p:txBody>
      </p:sp>
    </p:spTree>
    <p:extLst>
      <p:ext uri="{BB962C8B-B14F-4D97-AF65-F5344CB8AC3E}">
        <p14:creationId xmlns:p14="http://schemas.microsoft.com/office/powerpoint/2010/main" val="2398962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smtClean="0"/>
              <a:t>Особенности графического интерфейса</a:t>
            </a:r>
            <a:endParaRPr lang="ru-RU" sz="3600" dirty="0"/>
          </a:p>
        </p:txBody>
      </p:sp>
      <p:sp>
        <p:nvSpPr>
          <p:cNvPr id="3" name="Прямоугольник 2"/>
          <p:cNvSpPr/>
          <p:nvPr/>
        </p:nvSpPr>
        <p:spPr>
          <a:xfrm>
            <a:off x="471854" y="1356967"/>
            <a:ext cx="6670626" cy="5062924"/>
          </a:xfrm>
          <a:prstGeom prst="rect">
            <a:avLst/>
          </a:prstGeom>
        </p:spPr>
        <p:txBody>
          <a:bodyPr wrap="square">
            <a:spAutoFit/>
          </a:bodyPr>
          <a:lstStyle/>
          <a:p>
            <a:r>
              <a:rPr lang="ru-RU" sz="1900" b="1" dirty="0" smtClean="0"/>
              <a:t>	Ключевыми </a:t>
            </a:r>
            <a:r>
              <a:rPr lang="ru-RU" sz="1900" b="1" dirty="0"/>
              <a:t>особенностями графического интерфейса </a:t>
            </a:r>
            <a:r>
              <a:rPr lang="ru-RU" sz="1900" b="1" dirty="0" err="1"/>
              <a:t>Андроид</a:t>
            </a:r>
            <a:r>
              <a:rPr lang="ru-RU" sz="1900" b="1" dirty="0"/>
              <a:t> являются:</a:t>
            </a:r>
          </a:p>
          <a:p>
            <a:pPr marL="285750" indent="-285750">
              <a:buFont typeface="Arial" panose="020B0604020202020204" pitchFamily="34" charset="0"/>
              <a:buChar char="•"/>
            </a:pPr>
            <a:r>
              <a:rPr lang="ru-RU" sz="1900" b="1" dirty="0" smtClean="0"/>
              <a:t>пиктограммы</a:t>
            </a:r>
            <a:r>
              <a:rPr lang="ru-RU" sz="1900" dirty="0" smtClean="0"/>
              <a:t> </a:t>
            </a:r>
            <a:r>
              <a:rPr lang="ru-RU" sz="1900" dirty="0"/>
              <a:t>(иконки), расположенные на главном экране, дают возможность быстрого доступа к популярным функциям и приложениям. Это позволяет пользователям экономить время и сокращает количество действий для выполнения определенных задач.</a:t>
            </a:r>
          </a:p>
          <a:p>
            <a:pPr marL="285750" indent="-285750">
              <a:buFont typeface="Arial" panose="020B0604020202020204" pitchFamily="34" charset="0"/>
              <a:buChar char="•"/>
            </a:pPr>
            <a:r>
              <a:rPr lang="ru-RU" sz="1900" b="1" dirty="0"/>
              <a:t>выпадающее меню и контекстные мен</a:t>
            </a:r>
            <a:r>
              <a:rPr lang="ru-RU" sz="1900" dirty="0"/>
              <a:t>ю позволяют быстро находить необходимые опции и команды, не заставляя пользователей искать их в длинном списке.</a:t>
            </a:r>
          </a:p>
          <a:p>
            <a:pPr marL="285750" indent="-285750">
              <a:buFont typeface="Arial" panose="020B0604020202020204" pitchFamily="34" charset="0"/>
              <a:buChar char="•"/>
            </a:pPr>
            <a:r>
              <a:rPr lang="ru-RU" sz="1900" b="1" dirty="0"/>
              <a:t>переключение между приложениями </a:t>
            </a:r>
            <a:r>
              <a:rPr lang="ru-RU" sz="1900" dirty="0"/>
              <a:t>стало очень простым благодаря карточкам заданий (также известным как «карточки недавних приложений»), которые позволяют быстро сворачивать и разворачивать приложения без необходимости перезапуска. </a:t>
            </a:r>
          </a:p>
        </p:txBody>
      </p:sp>
      <p:pic>
        <p:nvPicPr>
          <p:cNvPr id="1026" name="Picture 2" descr="https://yastatic.net/naydex/yandex-search/1yJs25f79/e9f527rul/xG6j1VCpxJsPgGeSowyRHWBfSy1DE78XvahGmY-YL_485faUbUHWn2-M2i3b59qvNpj2Weuz3tpW1vWkBOrG-RTL7-WoHQ0ns2yWYmOUDbUQOksFQyO7Q_0F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26" y="1438247"/>
            <a:ext cx="3717059" cy="22689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1826" y="3968700"/>
            <a:ext cx="3717059" cy="2189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18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smtClean="0"/>
              <a:t>Особенности графического интерфейса</a:t>
            </a:r>
            <a:endParaRPr lang="ru-RU" sz="3600" dirty="0"/>
          </a:p>
        </p:txBody>
      </p:sp>
      <p:sp>
        <p:nvSpPr>
          <p:cNvPr id="3" name="Прямоугольник 2"/>
          <p:cNvSpPr/>
          <p:nvPr/>
        </p:nvSpPr>
        <p:spPr>
          <a:xfrm>
            <a:off x="471854" y="1356967"/>
            <a:ext cx="11486466" cy="3770263"/>
          </a:xfrm>
          <a:prstGeom prst="rect">
            <a:avLst/>
          </a:prstGeom>
        </p:spPr>
        <p:txBody>
          <a:bodyPr wrap="square">
            <a:spAutoFit/>
          </a:bodyPr>
          <a:lstStyle/>
          <a:p>
            <a:pPr fontAlgn="base"/>
            <a:r>
              <a:rPr lang="ru-RU" sz="2000" dirty="0" smtClean="0"/>
              <a:t>Плюс ко всему, одной </a:t>
            </a:r>
            <a:r>
              <a:rPr lang="ru-RU" sz="2000" dirty="0"/>
              <a:t>из </a:t>
            </a:r>
            <a:r>
              <a:rPr lang="ru-RU" sz="2000" dirty="0" smtClean="0"/>
              <a:t>особенностей </a:t>
            </a:r>
            <a:r>
              <a:rPr lang="ru-RU" sz="2000" dirty="0"/>
              <a:t>является система уведомлений, которая позволяет пользователям получать важную информацию в реальном времени, не прерывая текущие действия. Уведомления могут отображаться в верхней части экрана, и пользователи могут легко к ним получить доступ, просто проведя пальцем вниз. Это обеспечивает мгновенную информированность о сообщениях, обновлениях и других событиях, повышая общую функциональность устройства.</a:t>
            </a:r>
          </a:p>
          <a:p>
            <a:pPr fontAlgn="base"/>
            <a:r>
              <a:rPr lang="ru-RU" sz="2000" dirty="0"/>
              <a:t>Также стоит упомянуть о гибкости настройки интерфейса. </a:t>
            </a:r>
            <a:r>
              <a:rPr lang="ru-RU" sz="2000" dirty="0" err="1"/>
              <a:t>Android</a:t>
            </a:r>
            <a:r>
              <a:rPr lang="ru-RU" sz="2000" dirty="0"/>
              <a:t> предлагает пользователям возможность персонализировать свои устройства, изменяя оформление главного экрана, добавляя </a:t>
            </a:r>
            <a:r>
              <a:rPr lang="ru-RU" sz="2000" dirty="0" err="1"/>
              <a:t>виджеты</a:t>
            </a:r>
            <a:r>
              <a:rPr lang="ru-RU" sz="2000" dirty="0"/>
              <a:t> и выбирая темы. Пользователи могут адаптировать интерфейс под свои предпочтения, что положительно сказывается на их взаимодействии с устройством.</a:t>
            </a:r>
          </a:p>
          <a:p>
            <a:r>
              <a:rPr lang="ru-RU" sz="2000" dirty="0"/>
              <a:t/>
            </a:r>
            <a:br>
              <a:rPr lang="ru-RU" sz="2000" dirty="0"/>
            </a:br>
            <a:endParaRPr lang="ru-RU" sz="1900" dirty="0"/>
          </a:p>
        </p:txBody>
      </p:sp>
      <p:pic>
        <p:nvPicPr>
          <p:cNvPr id="20482"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077" y="4569734"/>
            <a:ext cx="3157324" cy="199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50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Конструктор XAML</a:t>
            </a:r>
          </a:p>
        </p:txBody>
      </p:sp>
      <p:sp>
        <p:nvSpPr>
          <p:cNvPr id="1533" name="Google Shape;1533;p39"/>
          <p:cNvSpPr txBox="1">
            <a:spLocks noGrp="1"/>
          </p:cNvSpPr>
          <p:nvPr>
            <p:ph type="subTitle" idx="2"/>
          </p:nvPr>
        </p:nvSpPr>
        <p:spPr>
          <a:xfrm>
            <a:off x="414877" y="1356967"/>
            <a:ext cx="11675523" cy="4475768"/>
          </a:xfrm>
          <a:prstGeom prst="rect">
            <a:avLst/>
          </a:prstGeom>
        </p:spPr>
        <p:txBody>
          <a:bodyPr spcFirstLastPara="1" wrap="square" lIns="121900" tIns="121900" rIns="121900" bIns="121900" anchor="t" anchorCtr="0">
            <a:noAutofit/>
          </a:bodyPr>
          <a:lstStyle/>
          <a:p>
            <a:pPr marL="0" indent="0"/>
            <a:r>
              <a:rPr lang="ru-RU" sz="2200" dirty="0"/>
              <a:t>	</a:t>
            </a:r>
            <a:r>
              <a:rPr lang="ru-RU" sz="2200" dirty="0" smtClean="0"/>
              <a:t>Конструктор </a:t>
            </a:r>
            <a:r>
              <a:rPr lang="ru-RU" sz="2200" dirty="0"/>
              <a:t>XAML в </a:t>
            </a:r>
            <a:r>
              <a:rPr lang="ru-RU" sz="2200" dirty="0" err="1"/>
              <a:t>Visual</a:t>
            </a:r>
            <a:r>
              <a:rPr lang="ru-RU" sz="2200" dirty="0"/>
              <a:t> </a:t>
            </a:r>
            <a:r>
              <a:rPr lang="ru-RU" sz="2200" dirty="0" err="1"/>
              <a:t>Studio</a:t>
            </a:r>
            <a:r>
              <a:rPr lang="ru-RU" sz="2200" dirty="0"/>
              <a:t> и </a:t>
            </a:r>
            <a:r>
              <a:rPr lang="ru-RU" sz="2200" dirty="0" err="1"/>
              <a:t>Blend</a:t>
            </a:r>
            <a:r>
              <a:rPr lang="ru-RU" sz="2200" dirty="0"/>
              <a:t> для </a:t>
            </a:r>
            <a:r>
              <a:rPr lang="ru-RU" sz="2200" dirty="0" err="1"/>
              <a:t>Visual</a:t>
            </a:r>
            <a:r>
              <a:rPr lang="ru-RU" sz="2200" dirty="0"/>
              <a:t> </a:t>
            </a:r>
            <a:r>
              <a:rPr lang="ru-RU" sz="2200" dirty="0" err="1"/>
              <a:t>Studio</a:t>
            </a:r>
            <a:r>
              <a:rPr lang="ru-RU" sz="2200" dirty="0"/>
              <a:t> предоставляет визуальный интерфейс для разработки приложений на основе XAML, таких как WPF и UWP. Вы можете создавать пользовательские интерфейсы для приложений, перетаскивая элементы управления из окна "Панель элементов" (окно "Ресурсы" в </a:t>
            </a:r>
            <a:r>
              <a:rPr lang="ru-RU" sz="2200" dirty="0" err="1"/>
              <a:t>Blend</a:t>
            </a:r>
            <a:r>
              <a:rPr lang="ru-RU" sz="2200" dirty="0"/>
              <a:t> для </a:t>
            </a:r>
            <a:r>
              <a:rPr lang="ru-RU" sz="2200" dirty="0" err="1"/>
              <a:t>Visual</a:t>
            </a:r>
            <a:r>
              <a:rPr lang="ru-RU" sz="2200" dirty="0"/>
              <a:t> </a:t>
            </a:r>
            <a:r>
              <a:rPr lang="ru-RU" sz="2200" dirty="0" err="1"/>
              <a:t>Studio</a:t>
            </a:r>
            <a:r>
              <a:rPr lang="ru-RU" sz="2200" dirty="0"/>
              <a:t>) и задавая свойства в окне "Свойства". Также можно изменить код XAML непосредственно в представлении XAML. </a:t>
            </a:r>
            <a:endParaRPr lang="ru-RU" sz="2200" b="1" dirty="0">
              <a:solidFill>
                <a:schemeClr val="bg2"/>
              </a:solidFill>
            </a:endParaRPr>
          </a:p>
        </p:txBody>
      </p:sp>
      <p:pic>
        <p:nvPicPr>
          <p:cNvPr id="2050" name="Picture 2" descr="Picture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781" y="3841186"/>
            <a:ext cx="6756437" cy="285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4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Конструктор XAML</a:t>
            </a:r>
            <a:endParaRPr lang="ru-RU" sz="3600" dirty="0"/>
          </a:p>
        </p:txBody>
      </p:sp>
      <p:sp>
        <p:nvSpPr>
          <p:cNvPr id="1533" name="Google Shape;1533;p39"/>
          <p:cNvSpPr txBox="1">
            <a:spLocks noGrp="1"/>
          </p:cNvSpPr>
          <p:nvPr>
            <p:ph type="subTitle" idx="2"/>
          </p:nvPr>
        </p:nvSpPr>
        <p:spPr>
          <a:xfrm>
            <a:off x="298938" y="1356967"/>
            <a:ext cx="11816861" cy="4475768"/>
          </a:xfrm>
          <a:prstGeom prst="rect">
            <a:avLst/>
          </a:prstGeom>
        </p:spPr>
        <p:txBody>
          <a:bodyPr spcFirstLastPara="1" wrap="square" lIns="121900" tIns="121900" rIns="121900" bIns="121900" anchor="t" anchorCtr="0">
            <a:noAutofit/>
          </a:bodyPr>
          <a:lstStyle/>
          <a:p>
            <a:pPr marL="0" indent="0"/>
            <a:r>
              <a:rPr lang="ru-RU" sz="2200" dirty="0" smtClean="0"/>
              <a:t>	</a:t>
            </a:r>
            <a:r>
              <a:rPr lang="ru-RU" sz="2200" b="1" dirty="0" smtClean="0"/>
              <a:t>Рабочая </a:t>
            </a:r>
            <a:r>
              <a:rPr lang="ru-RU" sz="2200" b="1" dirty="0"/>
              <a:t>область конструктора XAML</a:t>
            </a:r>
            <a:r>
              <a:rPr lang="ru-RU" sz="2200" dirty="0"/>
              <a:t> состоит из нескольких элементов визуального интерфейса. К ним относятся область рисования (визуальная область конструктора), редактор XAML, окно "Структура документа" (окно "Объекты и временная шкала" в </a:t>
            </a:r>
            <a:r>
              <a:rPr lang="ru-RU" sz="2200" dirty="0" err="1"/>
              <a:t>Blend</a:t>
            </a:r>
            <a:r>
              <a:rPr lang="ru-RU" sz="2200" dirty="0"/>
              <a:t> для </a:t>
            </a:r>
            <a:r>
              <a:rPr lang="ru-RU" sz="2200" dirty="0" err="1"/>
              <a:t>Visual</a:t>
            </a:r>
            <a:r>
              <a:rPr lang="ru-RU" sz="2200" dirty="0"/>
              <a:t> </a:t>
            </a:r>
            <a:r>
              <a:rPr lang="ru-RU" sz="2200" dirty="0" err="1"/>
              <a:t>Studio</a:t>
            </a:r>
            <a:r>
              <a:rPr lang="ru-RU" sz="2200" dirty="0"/>
              <a:t>) и окно "Свойства". Чтобы открыть конструктор XAML, щелкните правой кнопкой мыши XAML-файл в обозревателе решений и выберите Конструктор представлений.</a:t>
            </a:r>
          </a:p>
          <a:p>
            <a:pPr marL="0" indent="0"/>
            <a:r>
              <a:rPr lang="ru-RU" sz="2200" dirty="0" smtClean="0"/>
              <a:t>	</a:t>
            </a:r>
            <a:r>
              <a:rPr lang="ru-RU" sz="2200" b="1" dirty="0" smtClean="0"/>
              <a:t>В </a:t>
            </a:r>
            <a:r>
              <a:rPr lang="ru-RU" sz="2200" b="1" dirty="0"/>
              <a:t>конструкторе XAML реализовано представление XAML</a:t>
            </a:r>
            <a:r>
              <a:rPr lang="ru-RU" sz="2200" dirty="0"/>
              <a:t> и синхронизированное представление конструктора для отображения XAML-разметки приложения. Открыв XAML-файл в </a:t>
            </a:r>
            <a:r>
              <a:rPr lang="ru-RU" sz="2200" dirty="0" err="1"/>
              <a:t>Visual</a:t>
            </a:r>
            <a:r>
              <a:rPr lang="ru-RU" sz="2200" dirty="0"/>
              <a:t> </a:t>
            </a:r>
            <a:r>
              <a:rPr lang="ru-RU" sz="2200" dirty="0" err="1"/>
              <a:t>Studio</a:t>
            </a:r>
            <a:r>
              <a:rPr lang="ru-RU" sz="2200" dirty="0"/>
              <a:t> или в </a:t>
            </a:r>
            <a:r>
              <a:rPr lang="ru-RU" sz="2200" dirty="0" err="1"/>
              <a:t>Blend</a:t>
            </a:r>
            <a:r>
              <a:rPr lang="ru-RU" sz="2200" dirty="0"/>
              <a:t> для </a:t>
            </a:r>
            <a:r>
              <a:rPr lang="ru-RU" sz="2200" dirty="0" err="1"/>
              <a:t>Visual</a:t>
            </a:r>
            <a:r>
              <a:rPr lang="ru-RU" sz="2200" dirty="0"/>
              <a:t> </a:t>
            </a:r>
            <a:r>
              <a:rPr lang="ru-RU" sz="2200" dirty="0" err="1"/>
              <a:t>Studio</a:t>
            </a:r>
            <a:r>
              <a:rPr lang="ru-RU" sz="2200" dirty="0"/>
              <a:t>, можно переключаться между представлением конструктора и представлением XAML с помощью вкладок Конструктор и XAML.</a:t>
            </a:r>
            <a:endParaRPr lang="ru-RU" sz="2200" b="1" dirty="0">
              <a:solidFill>
                <a:schemeClr val="bg2"/>
              </a:solidFill>
            </a:endParaRPr>
          </a:p>
        </p:txBody>
      </p:sp>
    </p:spTree>
    <p:extLst>
      <p:ext uri="{BB962C8B-B14F-4D97-AF65-F5344CB8AC3E}">
        <p14:creationId xmlns:p14="http://schemas.microsoft.com/office/powerpoint/2010/main" val="110975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a:t>Конструктор XAML</a:t>
            </a:r>
            <a:endParaRPr lang="ru-RU" sz="3600" dirty="0"/>
          </a:p>
        </p:txBody>
      </p:sp>
      <p:sp>
        <p:nvSpPr>
          <p:cNvPr id="1533" name="Google Shape;1533;p39"/>
          <p:cNvSpPr txBox="1">
            <a:spLocks noGrp="1"/>
          </p:cNvSpPr>
          <p:nvPr>
            <p:ph type="subTitle" idx="2"/>
          </p:nvPr>
        </p:nvSpPr>
        <p:spPr>
          <a:xfrm>
            <a:off x="298938" y="1356967"/>
            <a:ext cx="11816861" cy="4475768"/>
          </a:xfrm>
          <a:prstGeom prst="rect">
            <a:avLst/>
          </a:prstGeom>
        </p:spPr>
        <p:txBody>
          <a:bodyPr spcFirstLastPara="1" wrap="square" lIns="121900" tIns="121900" rIns="121900" bIns="121900" anchor="t" anchorCtr="0">
            <a:noAutofit/>
          </a:bodyPr>
          <a:lstStyle/>
          <a:p>
            <a:pPr marL="0" indent="0"/>
            <a:r>
              <a:rPr lang="ru-RU" sz="2200" dirty="0" smtClean="0"/>
              <a:t>	Пользователи </a:t>
            </a:r>
            <a:r>
              <a:rPr lang="ru-RU" sz="2200" dirty="0"/>
              <a:t>могут изменять такие характеристики, как размеры, цвет, шрифт, анимации и другие визуальные свойства, не прибегая к ручному редактированию кода. Это взаимодействие между визуальной средой и стилями кодирования способствует более эффективному процессу разработки, позволяя разработчикам сосредоточиться на функциональности приложения, а не на технических деталях работы с вёрсткой.</a:t>
            </a:r>
          </a:p>
          <a:p>
            <a:pPr marL="0" indent="0"/>
            <a:endParaRPr lang="ru-RU" sz="2200" dirty="0"/>
          </a:p>
          <a:p>
            <a:pPr marL="0" indent="0"/>
            <a:r>
              <a:rPr lang="ru-RU" sz="2200" dirty="0" smtClean="0"/>
              <a:t>	</a:t>
            </a:r>
            <a:r>
              <a:rPr lang="ru-RU" sz="2200" b="1" dirty="0" smtClean="0"/>
              <a:t>Кроме того, возможность быстрого переключения между представлениями конструктора и XAML предоставляет гибкость для разработчиков с разным уровнем подготовки. </a:t>
            </a:r>
            <a:r>
              <a:rPr lang="ru-RU" sz="2400" dirty="0"/>
              <a:t>Такой подход способствует изучению и лучшему пониманию XAML, одновременно позволяя разработчикам создавать более сложные интерфейсы</a:t>
            </a:r>
            <a:endParaRPr lang="ru-RU" sz="2200" b="1" dirty="0">
              <a:solidFill>
                <a:schemeClr val="bg2"/>
              </a:solidFill>
            </a:endParaRPr>
          </a:p>
        </p:txBody>
      </p:sp>
    </p:spTree>
    <p:extLst>
      <p:ext uri="{BB962C8B-B14F-4D97-AF65-F5344CB8AC3E}">
        <p14:creationId xmlns:p14="http://schemas.microsoft.com/office/powerpoint/2010/main" val="3783848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0"/>
        <p:cNvGrpSpPr/>
        <p:nvPr/>
      </p:nvGrpSpPr>
      <p:grpSpPr>
        <a:xfrm>
          <a:off x="0" y="0"/>
          <a:ext cx="0" cy="0"/>
          <a:chOff x="0" y="0"/>
          <a:chExt cx="0" cy="0"/>
        </a:xfrm>
      </p:grpSpPr>
      <p:sp>
        <p:nvSpPr>
          <p:cNvPr id="1531" name="Google Shape;1531;p39"/>
          <p:cNvSpPr txBox="1">
            <a:spLocks noGrp="1"/>
          </p:cNvSpPr>
          <p:nvPr>
            <p:ph type="title"/>
          </p:nvPr>
        </p:nvSpPr>
        <p:spPr>
          <a:xfrm>
            <a:off x="960000" y="593367"/>
            <a:ext cx="10272000" cy="763600"/>
          </a:xfrm>
          <a:prstGeom prst="rect">
            <a:avLst/>
          </a:prstGeom>
        </p:spPr>
        <p:txBody>
          <a:bodyPr spcFirstLastPara="1" wrap="square" lIns="121900" tIns="121900" rIns="121900" bIns="121900" anchor="t" anchorCtr="0">
            <a:noAutofit/>
          </a:bodyPr>
          <a:lstStyle/>
          <a:p>
            <a:r>
              <a:rPr lang="ru-RU" sz="3600" dirty="0" smtClean="0"/>
              <a:t>Область </a:t>
            </a:r>
            <a:r>
              <a:rPr lang="ru-RU" sz="3600" dirty="0"/>
              <a:t>рисования</a:t>
            </a:r>
            <a:endParaRPr lang="ru-RU" sz="3600" dirty="0"/>
          </a:p>
        </p:txBody>
      </p:sp>
      <p:sp>
        <p:nvSpPr>
          <p:cNvPr id="1533" name="Google Shape;1533;p39"/>
          <p:cNvSpPr txBox="1">
            <a:spLocks noGrp="1"/>
          </p:cNvSpPr>
          <p:nvPr>
            <p:ph type="subTitle" idx="2"/>
          </p:nvPr>
        </p:nvSpPr>
        <p:spPr>
          <a:xfrm>
            <a:off x="414877" y="1356967"/>
            <a:ext cx="11533869" cy="4475768"/>
          </a:xfrm>
          <a:prstGeom prst="rect">
            <a:avLst/>
          </a:prstGeom>
        </p:spPr>
        <p:txBody>
          <a:bodyPr spcFirstLastPara="1" wrap="square" lIns="121900" tIns="121900" rIns="121900" bIns="121900" anchor="t" anchorCtr="0">
            <a:noAutofit/>
          </a:bodyPr>
          <a:lstStyle/>
          <a:p>
            <a:pPr marL="0" indent="0"/>
            <a:r>
              <a:rPr lang="ru-RU" sz="2000" dirty="0" smtClean="0"/>
              <a:t>	Вы </a:t>
            </a:r>
            <a:r>
              <a:rPr lang="ru-RU" sz="2000" dirty="0"/>
              <a:t>можете использовать </a:t>
            </a:r>
            <a:r>
              <a:rPr lang="ru-RU" sz="2000" dirty="0" smtClean="0"/>
              <a:t>кнопку</a:t>
            </a:r>
          </a:p>
          <a:p>
            <a:pPr marL="0" indent="0"/>
            <a:r>
              <a:rPr lang="ru-RU" sz="2000" dirty="0" smtClean="0"/>
              <a:t>	"Переключить </a:t>
            </a:r>
            <a:r>
              <a:rPr lang="ru-RU" sz="2000" dirty="0"/>
              <a:t>области" для переключения окна, которое отображается сверху: панель инструментов или редактор XAML. </a:t>
            </a:r>
          </a:p>
          <a:p>
            <a:pPr marL="0" indent="0"/>
            <a:r>
              <a:rPr lang="ru-RU" sz="2000" dirty="0"/>
              <a:t>В режиме конструктора окно, содержащее область рисования, является активным окном, которое можно использовать в качестве основной рабочей области. С его помощью можно визуально создавать страницы приложения, добавляя, рисуя или изменяя элементы. Дополнительные сведения см. в статье Работа с элементами в Конструкторе XAML. </a:t>
            </a:r>
            <a:r>
              <a:rPr lang="ru-RU" sz="2000" dirty="0"/>
              <a:t>На этом рисунке показана область рисования в режиме конструктора</a:t>
            </a:r>
            <a:r>
              <a:rPr lang="ru-RU" sz="2000" dirty="0" smtClean="0"/>
              <a:t>.</a:t>
            </a:r>
          </a:p>
          <a:p>
            <a:pPr marL="0" indent="0"/>
            <a:endParaRPr lang="ru-RU" sz="2000" dirty="0"/>
          </a:p>
          <a:p>
            <a:pPr marL="0" indent="0"/>
            <a:endParaRPr lang="ru-RU"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161" y="1484097"/>
            <a:ext cx="2339375" cy="3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265" y="4376125"/>
            <a:ext cx="4222750" cy="232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557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 to Coding Workshop by Slidesgo">
  <a:themeElements>
    <a:clrScheme name="Simple Light">
      <a:dk1>
        <a:srgbClr val="1D1D1D"/>
      </a:dk1>
      <a:lt1>
        <a:srgbClr val="F5F8FF"/>
      </a:lt1>
      <a:dk2>
        <a:srgbClr val="0C0A9E"/>
      </a:dk2>
      <a:lt2>
        <a:srgbClr val="EB9109"/>
      </a:lt2>
      <a:accent1>
        <a:srgbClr val="8208D5"/>
      </a:accent1>
      <a:accent2>
        <a:srgbClr val="BFBEF7"/>
      </a:accent2>
      <a:accent3>
        <a:srgbClr val="FFFFFF"/>
      </a:accent3>
      <a:accent4>
        <a:srgbClr val="FFFFFF"/>
      </a:accent4>
      <a:accent5>
        <a:srgbClr val="FFFFFF"/>
      </a:accent5>
      <a:accent6>
        <a:srgbClr val="FFFFFF"/>
      </a:accent6>
      <a:hlink>
        <a:srgbClr val="1D1D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572</Words>
  <Application>Microsoft Office PowerPoint</Application>
  <PresentationFormat>Широкоэкранный</PresentationFormat>
  <Paragraphs>237</Paragraphs>
  <Slides>39</Slides>
  <Notes>39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39</vt:i4>
      </vt:variant>
    </vt:vector>
  </HeadingPairs>
  <TitlesOfParts>
    <vt:vector size="46" baseType="lpstr">
      <vt:lpstr>Arial</vt:lpstr>
      <vt:lpstr>Calibri</vt:lpstr>
      <vt:lpstr>Consolas</vt:lpstr>
      <vt:lpstr>IBM Plex Mono</vt:lpstr>
      <vt:lpstr>Poppins</vt:lpstr>
      <vt:lpstr>Times New Roman</vt:lpstr>
      <vt:lpstr>Introduction to Coding Workshop by Slidesgo</vt:lpstr>
      <vt:lpstr>Графический интерфейс приложения.  Создание графического интерфейса XAML. </vt:lpstr>
      <vt:lpstr>Графический интерфейс</vt:lpstr>
      <vt:lpstr>Графический интерфейс</vt:lpstr>
      <vt:lpstr>Особенности графического интерфейса</vt:lpstr>
      <vt:lpstr>Особенности графического интерфейса</vt:lpstr>
      <vt:lpstr>Конструктор XAML</vt:lpstr>
      <vt:lpstr>Конструктор XAML</vt:lpstr>
      <vt:lpstr>Конструктор XAML</vt:lpstr>
      <vt:lpstr>Область рисования</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Функции</vt:lpstr>
      <vt:lpstr>Визуальный дизайн интерфейсов </vt:lpstr>
      <vt:lpstr>Графические дизайнеры</vt:lpstr>
      <vt:lpstr>Визуальный дизайн интерфейсов </vt:lpstr>
      <vt:lpstr>Визуальный дизайн интерфейсов </vt:lpstr>
      <vt:lpstr>UI</vt:lpstr>
      <vt:lpstr>UI</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Функции и подпрограммы</dc:title>
  <dc:creator>Учетная запись Майкрософт</dc:creator>
  <cp:lastModifiedBy>Учетная запись Майкрософт</cp:lastModifiedBy>
  <cp:revision>30</cp:revision>
  <dcterms:created xsi:type="dcterms:W3CDTF">2024-10-11T22:45:32Z</dcterms:created>
  <dcterms:modified xsi:type="dcterms:W3CDTF">2025-01-21T04:04:19Z</dcterms:modified>
</cp:coreProperties>
</file>